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89" r:id="rId3"/>
    <p:sldId id="291" r:id="rId4"/>
    <p:sldId id="290" r:id="rId5"/>
    <p:sldId id="257" r:id="rId6"/>
    <p:sldId id="258" r:id="rId7"/>
    <p:sldId id="259" r:id="rId8"/>
    <p:sldId id="260" r:id="rId9"/>
    <p:sldId id="261" r:id="rId10"/>
    <p:sldId id="263" r:id="rId11"/>
    <p:sldId id="292" r:id="rId12"/>
    <p:sldId id="293" r:id="rId13"/>
    <p:sldId id="294" r:id="rId14"/>
    <p:sldId id="264" r:id="rId15"/>
    <p:sldId id="265" r:id="rId16"/>
    <p:sldId id="266" r:id="rId17"/>
    <p:sldId id="268" r:id="rId18"/>
    <p:sldId id="270" r:id="rId19"/>
    <p:sldId id="269" r:id="rId20"/>
    <p:sldId id="272" r:id="rId21"/>
    <p:sldId id="273" r:id="rId22"/>
    <p:sldId id="274" r:id="rId23"/>
    <p:sldId id="271" r:id="rId24"/>
    <p:sldId id="275" r:id="rId25"/>
    <p:sldId id="276" r:id="rId26"/>
    <p:sldId id="277" r:id="rId27"/>
    <p:sldId id="281" r:id="rId28"/>
    <p:sldId id="278" r:id="rId29"/>
    <p:sldId id="279" r:id="rId30"/>
    <p:sldId id="280" r:id="rId31"/>
    <p:sldId id="282" r:id="rId32"/>
    <p:sldId id="283" r:id="rId33"/>
    <p:sldId id="284" r:id="rId34"/>
    <p:sldId id="285" r:id="rId35"/>
    <p:sldId id="286" r:id="rId36"/>
    <p:sldId id="287" r:id="rId37"/>
    <p:sldId id="295" r:id="rId38"/>
    <p:sldId id="296" r:id="rId39"/>
    <p:sldId id="297"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4C3E2-8718-4EDD-92F7-DB45C5C35DAF}"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F7121-44EC-49C3-B010-621F03B65381}" type="slidenum">
              <a:rPr lang="en-US" smtClean="0"/>
              <a:t>‹#›</a:t>
            </a:fld>
            <a:endParaRPr lang="en-US"/>
          </a:p>
        </p:txBody>
      </p:sp>
    </p:spTree>
    <p:extLst>
      <p:ext uri="{BB962C8B-B14F-4D97-AF65-F5344CB8AC3E}">
        <p14:creationId xmlns:p14="http://schemas.microsoft.com/office/powerpoint/2010/main" val="294543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64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09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76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905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93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7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290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84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A62FAE-A793-47E3-948D-B8ABC569449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569909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A62FAE-A793-47E3-948D-B8ABC569449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0177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A62FAE-A793-47E3-948D-B8ABC569449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82005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A62FAE-A793-47E3-948D-B8ABC569449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398723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FA62FAE-A793-47E3-948D-B8ABC569449E}"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334971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A62FAE-A793-47E3-948D-B8ABC569449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45140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A62FAE-A793-47E3-948D-B8ABC569449E}" type="datetimeFigureOut">
              <a:rPr lang="en-US" smtClean="0"/>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153652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A62FAE-A793-47E3-948D-B8ABC569449E}" type="datetimeFigureOut">
              <a:rPr lang="en-US" smtClean="0"/>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2087147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62FAE-A793-47E3-948D-B8ABC569449E}" type="datetimeFigureOut">
              <a:rPr lang="en-US" smtClean="0"/>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3819135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A62FAE-A793-47E3-948D-B8ABC569449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253728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A62FAE-A793-47E3-948D-B8ABC569449E}"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426B8-6D4B-4975-91A6-E2B31F447E71}" type="slidenum">
              <a:rPr lang="en-US" smtClean="0"/>
              <a:t>‹#›</a:t>
            </a:fld>
            <a:endParaRPr lang="en-US"/>
          </a:p>
        </p:txBody>
      </p:sp>
    </p:spTree>
    <p:extLst>
      <p:ext uri="{BB962C8B-B14F-4D97-AF65-F5344CB8AC3E}">
        <p14:creationId xmlns:p14="http://schemas.microsoft.com/office/powerpoint/2010/main" val="400213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62FAE-A793-47E3-948D-B8ABC569449E}" type="datetimeFigureOut">
              <a:rPr lang="en-US" smtClean="0"/>
              <a:t>3/14/2023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1426B8-6D4B-4975-91A6-E2B31F447E71}" type="slidenum">
              <a:rPr lang="en-US" smtClean="0"/>
              <a:t>‹#›</a:t>
            </a:fld>
            <a:endParaRPr lang="en-US"/>
          </a:p>
        </p:txBody>
      </p:sp>
    </p:spTree>
    <p:extLst>
      <p:ext uri="{BB962C8B-B14F-4D97-AF65-F5344CB8AC3E}">
        <p14:creationId xmlns:p14="http://schemas.microsoft.com/office/powerpoint/2010/main" val="2396156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Image Processing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7871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2181226" y="260351"/>
            <a:ext cx="8040687" cy="490537"/>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dirty="0"/>
              <a:t>SAMPLING AND QUANTIZATION</a:t>
            </a:r>
            <a:r>
              <a:rPr lang="en-US" sz="2800" dirty="0" smtClean="0"/>
              <a:t> </a:t>
            </a:r>
            <a:endParaRPr dirty="0"/>
          </a:p>
        </p:txBody>
      </p:sp>
      <p:sp>
        <p:nvSpPr>
          <p:cNvPr id="171" name="Google Shape;171;p24"/>
          <p:cNvSpPr txBox="1">
            <a:spLocks noGrp="1"/>
          </p:cNvSpPr>
          <p:nvPr>
            <p:ph type="body" idx="1"/>
          </p:nvPr>
        </p:nvSpPr>
        <p:spPr>
          <a:xfrm>
            <a:off x="2119312" y="936625"/>
            <a:ext cx="7935912" cy="5276850"/>
          </a:xfrm>
          <a:prstGeom prst="rect">
            <a:avLst/>
          </a:prstGeom>
          <a:noFill/>
          <a:ln>
            <a:noFill/>
          </a:ln>
        </p:spPr>
        <p:txBody>
          <a:bodyPr spcFirstLastPara="1" vert="horz" wrap="square" lIns="91425" tIns="45700" rIns="91425" bIns="45700" rtlCol="0" anchor="t" anchorCtr="0">
            <a:noAutofit/>
          </a:bodyPr>
          <a:lstStyle/>
          <a:p>
            <a:pPr marL="342900" indent="-342900">
              <a:lnSpc>
                <a:spcPct val="110000"/>
              </a:lnSpc>
              <a:spcBef>
                <a:spcPts val="0"/>
              </a:spcBef>
              <a:buClr>
                <a:schemeClr val="dk1"/>
              </a:buClr>
              <a:buSzPts val="2000"/>
              <a:buNone/>
            </a:pPr>
            <a:r>
              <a:rPr lang="en-US" sz="2000" dirty="0">
                <a:solidFill>
                  <a:schemeClr val="dk1"/>
                </a:solidFill>
                <a:latin typeface="Arial"/>
                <a:ea typeface="Arial"/>
                <a:cs typeface="Arial"/>
                <a:sym typeface="Arial"/>
              </a:rPr>
              <a:t>To convert the continuous function f(</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to digital form we need to sample the continuous sensed data in both coordinates and in amplitude using finite and discrete sets of values. </a:t>
            </a:r>
            <a:endParaRPr dirty="0"/>
          </a:p>
          <a:p>
            <a:pPr marL="742950" lvl="1" indent="-285750">
              <a:lnSpc>
                <a:spcPct val="110000"/>
              </a:lnSpc>
              <a:spcBef>
                <a:spcPts val="900"/>
              </a:spcBef>
              <a:buClr>
                <a:schemeClr val="dk1"/>
              </a:buClr>
              <a:buSzPts val="2000"/>
              <a:buFont typeface="Arial"/>
              <a:buChar char="–"/>
            </a:pPr>
            <a:r>
              <a:rPr lang="en-US" sz="2000" dirty="0">
                <a:solidFill>
                  <a:schemeClr val="dk1"/>
                </a:solidFill>
                <a:latin typeface="Arial"/>
                <a:ea typeface="Arial"/>
                <a:cs typeface="Arial"/>
                <a:sym typeface="Arial"/>
              </a:rPr>
              <a:t>Digitizing the coordinate values is called </a:t>
            </a:r>
            <a:r>
              <a:rPr lang="en-US" sz="2000" b="1" i="1" dirty="0">
                <a:solidFill>
                  <a:srgbClr val="1717F9"/>
                </a:solidFill>
                <a:latin typeface="Arial"/>
                <a:ea typeface="Arial"/>
                <a:cs typeface="Arial"/>
                <a:sym typeface="Arial"/>
              </a:rPr>
              <a:t>sampling</a:t>
            </a:r>
            <a:r>
              <a:rPr lang="en-US" sz="2000" dirty="0">
                <a:solidFill>
                  <a:schemeClr val="dk1"/>
                </a:solidFill>
                <a:latin typeface="Arial"/>
                <a:ea typeface="Arial"/>
                <a:cs typeface="Arial"/>
                <a:sym typeface="Arial"/>
              </a:rPr>
              <a:t>. </a:t>
            </a:r>
            <a:endParaRPr dirty="0"/>
          </a:p>
          <a:p>
            <a:pPr marL="742950" lvl="1" indent="-285750">
              <a:lnSpc>
                <a:spcPct val="110000"/>
              </a:lnSpc>
              <a:spcBef>
                <a:spcPts val="900"/>
              </a:spcBef>
              <a:buClr>
                <a:schemeClr val="dk1"/>
              </a:buClr>
              <a:buSzPts val="2000"/>
              <a:buFont typeface="Arial"/>
              <a:buChar char="–"/>
            </a:pPr>
            <a:r>
              <a:rPr lang="en-US" sz="2000" dirty="0">
                <a:solidFill>
                  <a:schemeClr val="dk1"/>
                </a:solidFill>
                <a:latin typeface="Arial"/>
                <a:ea typeface="Arial"/>
                <a:cs typeface="Arial"/>
                <a:sym typeface="Arial"/>
              </a:rPr>
              <a:t>Digitizing the amplitude values is called </a:t>
            </a:r>
            <a:r>
              <a:rPr lang="en-US" sz="2000" b="1" i="1" dirty="0" smtClean="0">
                <a:solidFill>
                  <a:srgbClr val="1717F9"/>
                </a:solidFill>
                <a:latin typeface="Arial"/>
                <a:ea typeface="Arial"/>
                <a:cs typeface="Arial"/>
                <a:sym typeface="Arial"/>
              </a:rPr>
              <a:t>quantization</a:t>
            </a:r>
            <a:r>
              <a:rPr lang="en-US" sz="2000" dirty="0" smtClean="0">
                <a:solidFill>
                  <a:schemeClr val="dk1"/>
                </a:solidFill>
                <a:latin typeface="Arial"/>
                <a:ea typeface="Arial"/>
                <a:cs typeface="Arial"/>
                <a:sym typeface="Arial"/>
              </a:rPr>
              <a:t>.</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number of selected values in the sampling process is known as the image </a:t>
            </a:r>
            <a:r>
              <a:rPr lang="en-US" sz="2000" dirty="0">
                <a:solidFill>
                  <a:srgbClr val="1717F9"/>
                </a:solidFill>
                <a:latin typeface="Arial"/>
                <a:ea typeface="Arial"/>
                <a:cs typeface="Arial"/>
                <a:sym typeface="Arial"/>
              </a:rPr>
              <a:t>spatial resolution</a:t>
            </a:r>
            <a:r>
              <a:rPr lang="en-US" sz="2000" dirty="0">
                <a:solidFill>
                  <a:schemeClr val="dk1"/>
                </a:solidFill>
                <a:latin typeface="Arial"/>
                <a:ea typeface="Arial"/>
                <a:cs typeface="Arial"/>
                <a:sym typeface="Arial"/>
              </a:rPr>
              <a:t>. This is simply the number of pixels relative to the given image area</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number of selected values in the </a:t>
            </a:r>
            <a:r>
              <a:rPr lang="en-US" sz="2000" dirty="0" smtClean="0">
                <a:solidFill>
                  <a:schemeClr val="dk1"/>
                </a:solidFill>
                <a:latin typeface="Arial"/>
                <a:ea typeface="Arial"/>
                <a:cs typeface="Arial"/>
                <a:sym typeface="Arial"/>
              </a:rPr>
              <a:t>quantization </a:t>
            </a:r>
            <a:r>
              <a:rPr lang="en-US" sz="2000" dirty="0">
                <a:solidFill>
                  <a:schemeClr val="dk1"/>
                </a:solidFill>
                <a:latin typeface="Arial"/>
                <a:ea typeface="Arial"/>
                <a:cs typeface="Arial"/>
                <a:sym typeface="Arial"/>
              </a:rPr>
              <a:t>process is called the </a:t>
            </a:r>
            <a:r>
              <a:rPr lang="en-US" sz="2000" dirty="0">
                <a:solidFill>
                  <a:srgbClr val="1717F9"/>
                </a:solidFill>
                <a:latin typeface="Arial"/>
                <a:ea typeface="Arial"/>
                <a:cs typeface="Arial"/>
                <a:sym typeface="Arial"/>
              </a:rPr>
              <a:t>grey-level </a:t>
            </a:r>
            <a:r>
              <a:rPr lang="en-US" sz="2000" dirty="0" smtClean="0">
                <a:solidFill>
                  <a:srgbClr val="1717F9"/>
                </a:solidFill>
                <a:latin typeface="Arial"/>
                <a:ea typeface="Arial"/>
                <a:cs typeface="Arial"/>
                <a:sym typeface="Arial"/>
              </a:rPr>
              <a:t>(color </a:t>
            </a:r>
            <a:r>
              <a:rPr lang="en-US" sz="2000" dirty="0">
                <a:solidFill>
                  <a:srgbClr val="1717F9"/>
                </a:solidFill>
                <a:latin typeface="Arial"/>
                <a:ea typeface="Arial"/>
                <a:cs typeface="Arial"/>
                <a:sym typeface="Arial"/>
              </a:rPr>
              <a:t>level) resolution</a:t>
            </a:r>
            <a:r>
              <a:rPr lang="en-US" sz="2000" dirty="0">
                <a:solidFill>
                  <a:schemeClr val="dk1"/>
                </a:solidFill>
                <a:latin typeface="Arial"/>
                <a:ea typeface="Arial"/>
                <a:cs typeface="Arial"/>
                <a:sym typeface="Arial"/>
              </a:rPr>
              <a:t>.  This is expressed in terms of the number of bits allocated to the </a:t>
            </a:r>
            <a:r>
              <a:rPr lang="en-US" sz="2000" dirty="0" smtClean="0">
                <a:solidFill>
                  <a:schemeClr val="dk1"/>
                </a:solidFill>
                <a:latin typeface="Arial"/>
                <a:ea typeface="Arial"/>
                <a:cs typeface="Arial"/>
                <a:sym typeface="Arial"/>
              </a:rPr>
              <a:t>color </a:t>
            </a:r>
            <a:r>
              <a:rPr lang="en-US" sz="2000" dirty="0">
                <a:solidFill>
                  <a:schemeClr val="dk1"/>
                </a:solidFill>
                <a:latin typeface="Arial"/>
                <a:ea typeface="Arial"/>
                <a:cs typeface="Arial"/>
                <a:sym typeface="Arial"/>
              </a:rPr>
              <a:t>levels. </a:t>
            </a:r>
            <a:endParaRPr dirty="0"/>
          </a:p>
          <a:p>
            <a:pPr marL="342900" indent="-342900">
              <a:lnSpc>
                <a:spcPct val="110000"/>
              </a:lnSpc>
              <a:spcBef>
                <a:spcPts val="900"/>
              </a:spcBef>
              <a:buClr>
                <a:schemeClr val="dk1"/>
              </a:buClr>
              <a:buSzPts val="2000"/>
              <a:buNone/>
            </a:pPr>
            <a:r>
              <a:rPr lang="en-US" sz="2000" dirty="0">
                <a:solidFill>
                  <a:schemeClr val="dk1"/>
                </a:solidFill>
                <a:latin typeface="Arial"/>
                <a:ea typeface="Arial"/>
                <a:cs typeface="Arial"/>
                <a:sym typeface="Arial"/>
              </a:rPr>
              <a:t>The quality of a </a:t>
            </a:r>
            <a:r>
              <a:rPr lang="en-US" sz="2000" dirty="0" smtClean="0">
                <a:solidFill>
                  <a:schemeClr val="dk1"/>
                </a:solidFill>
                <a:latin typeface="Arial"/>
                <a:ea typeface="Arial"/>
                <a:cs typeface="Arial"/>
                <a:sym typeface="Arial"/>
              </a:rPr>
              <a:t>digitized </a:t>
            </a:r>
            <a:r>
              <a:rPr lang="en-US" sz="2000" dirty="0">
                <a:solidFill>
                  <a:schemeClr val="dk1"/>
                </a:solidFill>
                <a:latin typeface="Arial"/>
                <a:ea typeface="Arial"/>
                <a:cs typeface="Arial"/>
                <a:sym typeface="Arial"/>
              </a:rPr>
              <a:t>image </a:t>
            </a:r>
            <a:r>
              <a:rPr lang="en-US" sz="2000" dirty="0" smtClean="0">
                <a:solidFill>
                  <a:schemeClr val="dk1"/>
                </a:solidFill>
                <a:latin typeface="Arial"/>
                <a:ea typeface="Arial"/>
                <a:cs typeface="Arial"/>
                <a:sym typeface="Arial"/>
              </a:rPr>
              <a:t>depends on </a:t>
            </a:r>
            <a:r>
              <a:rPr lang="en-US" sz="2000" dirty="0">
                <a:solidFill>
                  <a:schemeClr val="dk1"/>
                </a:solidFill>
                <a:latin typeface="Arial"/>
                <a:ea typeface="Arial"/>
                <a:cs typeface="Arial"/>
                <a:sym typeface="Arial"/>
              </a:rPr>
              <a:t>the resolution parameters </a:t>
            </a:r>
            <a:r>
              <a:rPr lang="en-US" sz="2000" dirty="0" smtClean="0">
                <a:solidFill>
                  <a:schemeClr val="dk1"/>
                </a:solidFill>
                <a:latin typeface="Arial"/>
                <a:ea typeface="Arial"/>
                <a:cs typeface="Arial"/>
                <a:sym typeface="Arial"/>
              </a:rPr>
              <a:t>of </a:t>
            </a:r>
            <a:r>
              <a:rPr lang="en-US" sz="2000" dirty="0">
                <a:solidFill>
                  <a:schemeClr val="dk1"/>
                </a:solidFill>
                <a:latin typeface="Arial"/>
                <a:ea typeface="Arial"/>
                <a:cs typeface="Arial"/>
                <a:sym typeface="Arial"/>
              </a:rPr>
              <a:t>both processes.</a:t>
            </a:r>
            <a:endParaRPr dirty="0"/>
          </a:p>
        </p:txBody>
      </p:sp>
    </p:spTree>
    <p:extLst>
      <p:ext uri="{BB962C8B-B14F-4D97-AF65-F5344CB8AC3E}">
        <p14:creationId xmlns:p14="http://schemas.microsoft.com/office/powerpoint/2010/main" val="288137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5311098" y="3675739"/>
            <a:ext cx="5604958" cy="1938979"/>
          </a:xfrm>
          <a:prstGeom prst="rect">
            <a:avLst/>
          </a:prstGeom>
        </p:spPr>
      </p:pic>
      <p:sp>
        <p:nvSpPr>
          <p:cNvPr id="9" name="Content Placeholder 8"/>
          <p:cNvSpPr>
            <a:spLocks noGrp="1"/>
          </p:cNvSpPr>
          <p:nvPr>
            <p:ph idx="1"/>
          </p:nvPr>
        </p:nvSpPr>
        <p:spPr>
          <a:xfrm>
            <a:off x="299108" y="1898957"/>
            <a:ext cx="10515600" cy="4351338"/>
          </a:xfrm>
        </p:spPr>
        <p:txBody>
          <a:bodyPr/>
          <a:lstStyle/>
          <a:p>
            <a:r>
              <a:rPr lang="en-US" dirty="0" smtClean="0"/>
              <a:t>Digitizer in camera do sampling and quantization.</a:t>
            </a:r>
          </a:p>
          <a:p>
            <a:r>
              <a:rPr lang="en-US" dirty="0" smtClean="0"/>
              <a:t>An image have coordinates and intensity (color).</a:t>
            </a:r>
            <a:endParaRPr lang="en-US" dirty="0"/>
          </a:p>
        </p:txBody>
      </p:sp>
      <p:pic>
        <p:nvPicPr>
          <p:cNvPr id="10" name="Content Placeholder 5"/>
          <p:cNvPicPr>
            <a:picLocks noChangeAspect="1"/>
          </p:cNvPicPr>
          <p:nvPr/>
        </p:nvPicPr>
        <p:blipFill>
          <a:blip r:embed="rId3"/>
          <a:stretch>
            <a:fillRect/>
          </a:stretch>
        </p:blipFill>
        <p:spPr>
          <a:xfrm>
            <a:off x="494875" y="3357293"/>
            <a:ext cx="4714875" cy="2257425"/>
          </a:xfrm>
          <a:prstGeom prst="rect">
            <a:avLst/>
          </a:prstGeom>
        </p:spPr>
      </p:pic>
    </p:spTree>
    <p:extLst>
      <p:ext uri="{BB962C8B-B14F-4D97-AF65-F5344CB8AC3E}">
        <p14:creationId xmlns:p14="http://schemas.microsoft.com/office/powerpoint/2010/main" val="187440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and quantization</a:t>
            </a:r>
            <a:endParaRPr lang="en-US" dirty="0"/>
          </a:p>
        </p:txBody>
      </p:sp>
      <p:pic>
        <p:nvPicPr>
          <p:cNvPr id="5" name="Content Placeholder 4"/>
          <p:cNvPicPr>
            <a:picLocks noGrp="1" noChangeAspect="1"/>
          </p:cNvPicPr>
          <p:nvPr>
            <p:ph idx="1"/>
          </p:nvPr>
        </p:nvPicPr>
        <p:blipFill>
          <a:blip r:embed="rId2"/>
          <a:stretch>
            <a:fillRect/>
          </a:stretch>
        </p:blipFill>
        <p:spPr>
          <a:xfrm>
            <a:off x="682557" y="3989073"/>
            <a:ext cx="10515600" cy="2767642"/>
          </a:xfrm>
          <a:prstGeom prst="rect">
            <a:avLst/>
          </a:prstGeom>
        </p:spPr>
      </p:pic>
      <p:pic>
        <p:nvPicPr>
          <p:cNvPr id="4" name="Picture 3"/>
          <p:cNvPicPr>
            <a:picLocks noChangeAspect="1"/>
          </p:cNvPicPr>
          <p:nvPr/>
        </p:nvPicPr>
        <p:blipFill>
          <a:blip r:embed="rId3"/>
          <a:stretch>
            <a:fillRect/>
          </a:stretch>
        </p:blipFill>
        <p:spPr>
          <a:xfrm>
            <a:off x="1392677" y="1875894"/>
            <a:ext cx="2916677" cy="1927973"/>
          </a:xfrm>
          <a:prstGeom prst="rect">
            <a:avLst/>
          </a:prstGeom>
        </p:spPr>
      </p:pic>
      <p:pic>
        <p:nvPicPr>
          <p:cNvPr id="6" name="Picture 5"/>
          <p:cNvPicPr>
            <a:picLocks noChangeAspect="1"/>
          </p:cNvPicPr>
          <p:nvPr/>
        </p:nvPicPr>
        <p:blipFill>
          <a:blip r:embed="rId4"/>
          <a:stretch>
            <a:fillRect/>
          </a:stretch>
        </p:blipFill>
        <p:spPr>
          <a:xfrm>
            <a:off x="4807593" y="1390595"/>
            <a:ext cx="2935626" cy="2505875"/>
          </a:xfrm>
          <a:prstGeom prst="rect">
            <a:avLst/>
          </a:prstGeom>
        </p:spPr>
      </p:pic>
    </p:spTree>
    <p:extLst>
      <p:ext uri="{BB962C8B-B14F-4D97-AF65-F5344CB8AC3E}">
        <p14:creationId xmlns:p14="http://schemas.microsoft.com/office/powerpoint/2010/main" val="259162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916021" y="1825625"/>
            <a:ext cx="8940976" cy="4127703"/>
          </a:xfrm>
          <a:prstGeom prst="rect">
            <a:avLst/>
          </a:prstGeom>
        </p:spPr>
      </p:pic>
    </p:spTree>
    <p:extLst>
      <p:ext uri="{BB962C8B-B14F-4D97-AF65-F5344CB8AC3E}">
        <p14:creationId xmlns:p14="http://schemas.microsoft.com/office/powerpoint/2010/main" val="155692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a:t>
            </a:r>
            <a:r>
              <a:rPr lang="en-US" dirty="0" smtClean="0"/>
              <a:t> </a:t>
            </a:r>
            <a:endParaRPr lang="en-US" dirty="0"/>
          </a:p>
        </p:txBody>
      </p:sp>
      <p:sp>
        <p:nvSpPr>
          <p:cNvPr id="3" name="Content Placeholder 2"/>
          <p:cNvSpPr>
            <a:spLocks noGrp="1"/>
          </p:cNvSpPr>
          <p:nvPr>
            <p:ph idx="1"/>
          </p:nvPr>
        </p:nvSpPr>
        <p:spPr/>
        <p:txBody>
          <a:bodyPr/>
          <a:lstStyle/>
          <a:p>
            <a:r>
              <a:rPr lang="en-US" dirty="0" smtClean="0"/>
              <a:t>We can capture a picture using the sensors in imaging tools, such as a camera. The sensors produce an image in the form of an analog signal, which is then digitized to produce a digital image.</a:t>
            </a:r>
          </a:p>
          <a:p>
            <a:endParaRPr lang="en-US" dirty="0" smtClean="0"/>
          </a:p>
          <a:p>
            <a:r>
              <a:rPr lang="en-US" dirty="0" smtClean="0"/>
              <a:t>A digital image is a two-dimensional function f(</a:t>
            </a:r>
            <a:r>
              <a:rPr lang="en-US" dirty="0" err="1" smtClean="0"/>
              <a:t>x,y</a:t>
            </a:r>
            <a:r>
              <a:rPr lang="en-US" dirty="0" smtClean="0"/>
              <a:t>) where x and y indicate the position in an image. The f(</a:t>
            </a:r>
            <a:r>
              <a:rPr lang="en-US" dirty="0" err="1" smtClean="0"/>
              <a:t>x,y</a:t>
            </a:r>
            <a:r>
              <a:rPr lang="en-US" dirty="0" smtClean="0"/>
              <a:t>) function holds a discrete value called the intensity value. </a:t>
            </a:r>
            <a:endParaRPr lang="en-US" dirty="0"/>
          </a:p>
        </p:txBody>
      </p:sp>
    </p:spTree>
    <p:extLst>
      <p:ext uri="{BB962C8B-B14F-4D97-AF65-F5344CB8AC3E}">
        <p14:creationId xmlns:p14="http://schemas.microsoft.com/office/powerpoint/2010/main" val="146232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QUANTIZATION</a:t>
            </a:r>
            <a:r>
              <a:rPr lang="en-US" dirty="0" smtClean="0"/>
              <a:t> </a:t>
            </a:r>
            <a:endParaRPr lang="en-US" dirty="0"/>
          </a:p>
        </p:txBody>
      </p:sp>
      <p:sp>
        <p:nvSpPr>
          <p:cNvPr id="3" name="Content Placeholder 2"/>
          <p:cNvSpPr>
            <a:spLocks noGrp="1"/>
          </p:cNvSpPr>
          <p:nvPr>
            <p:ph idx="1"/>
          </p:nvPr>
        </p:nvSpPr>
        <p:spPr/>
        <p:txBody>
          <a:bodyPr/>
          <a:lstStyle/>
          <a:p>
            <a:r>
              <a:rPr lang="en-US" dirty="0" smtClean="0"/>
              <a:t>A digital image f(</a:t>
            </a:r>
            <a:r>
              <a:rPr lang="en-US" dirty="0" err="1" smtClean="0"/>
              <a:t>x,y</a:t>
            </a:r>
            <a:r>
              <a:rPr lang="en-US" dirty="0" smtClean="0"/>
              <a:t>) consists of coordinates x and y. Additionally, it contains the function’s amplitude. Quantization refers to digitizing the amplitudes, while sampling refers to digitizing the coordinate values.</a:t>
            </a:r>
          </a:p>
          <a:p>
            <a:endParaRPr lang="en-US" dirty="0" smtClean="0"/>
          </a:p>
          <a:p>
            <a:r>
              <a:rPr lang="en-US" dirty="0" smtClean="0"/>
              <a:t>The sensors placed in the image acquisition device capture the projected continuous image. Later, this digitizes to form a digital image suitable for real-time applications. For example, let’s see the difference between a continuous and digital image:</a:t>
            </a:r>
            <a:endParaRPr lang="en-US" dirty="0"/>
          </a:p>
        </p:txBody>
      </p:sp>
    </p:spTree>
    <p:extLst>
      <p:ext uri="{BB962C8B-B14F-4D97-AF65-F5344CB8AC3E}">
        <p14:creationId xmlns:p14="http://schemas.microsoft.com/office/powerpoint/2010/main" val="4159200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AND QUANTIZATION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0279" y="1825625"/>
            <a:ext cx="6994521" cy="4294311"/>
          </a:xfrm>
          <a:prstGeom prst="rect">
            <a:avLst/>
          </a:prstGeom>
        </p:spPr>
      </p:pic>
    </p:spTree>
    <p:extLst>
      <p:ext uri="{BB962C8B-B14F-4D97-AF65-F5344CB8AC3E}">
        <p14:creationId xmlns:p14="http://schemas.microsoft.com/office/powerpoint/2010/main" val="420751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4400"/>
            </a:pPr>
            <a:r>
              <a:rPr lang="en-US" dirty="0" smtClean="0"/>
              <a:t>SAMPLING AND QUANTIZATION </a:t>
            </a:r>
            <a:endParaRPr dirty="0"/>
          </a:p>
        </p:txBody>
      </p:sp>
      <p:sp>
        <p:nvSpPr>
          <p:cNvPr id="156" name="Google Shape;156;p23"/>
          <p:cNvSpPr txBox="1">
            <a:spLocks noGrp="1"/>
          </p:cNvSpPr>
          <p:nvPr>
            <p:ph type="body" idx="1"/>
          </p:nvPr>
        </p:nvSpPr>
        <p:spPr>
          <a:xfrm>
            <a:off x="1981200" y="1600200"/>
            <a:ext cx="8229600" cy="4525962"/>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Clr>
                <a:schemeClr val="dk1"/>
              </a:buClr>
              <a:buSzPts val="3200"/>
              <a:buNone/>
            </a:pPr>
            <a:r>
              <a:rPr lang="en-US" sz="3200" dirty="0">
                <a:solidFill>
                  <a:schemeClr val="dk1"/>
                </a:solidFill>
                <a:latin typeface="Arial"/>
                <a:ea typeface="Arial"/>
                <a:cs typeface="Arial"/>
                <a:sym typeface="Arial"/>
              </a:rPr>
              <a:t>Pixel values typically represent gray levels, </a:t>
            </a:r>
            <a:r>
              <a:rPr lang="en-US" sz="3200" dirty="0" err="1">
                <a:solidFill>
                  <a:schemeClr val="dk1"/>
                </a:solidFill>
                <a:latin typeface="Arial"/>
                <a:ea typeface="Arial"/>
                <a:cs typeface="Arial"/>
                <a:sym typeface="Arial"/>
              </a:rPr>
              <a:t>colours</a:t>
            </a:r>
            <a:r>
              <a:rPr lang="en-US" sz="3200" dirty="0">
                <a:solidFill>
                  <a:schemeClr val="dk1"/>
                </a:solidFill>
                <a:latin typeface="Arial"/>
                <a:ea typeface="Arial"/>
                <a:cs typeface="Arial"/>
                <a:sym typeface="Arial"/>
              </a:rPr>
              <a:t>, heights, </a:t>
            </a:r>
            <a:r>
              <a:rPr lang="en-US" sz="3200" dirty="0" err="1">
                <a:solidFill>
                  <a:schemeClr val="dk1"/>
                </a:solidFill>
                <a:latin typeface="Arial"/>
                <a:ea typeface="Arial"/>
                <a:cs typeface="Arial"/>
                <a:sym typeface="Arial"/>
              </a:rPr>
              <a:t>etc</a:t>
            </a:r>
            <a:endParaRPr dirty="0"/>
          </a:p>
          <a:p>
            <a:pPr marL="0" indent="0">
              <a:lnSpc>
                <a:spcPct val="100000"/>
              </a:lnSpc>
              <a:spcBef>
                <a:spcPts val="640"/>
              </a:spcBef>
              <a:buClr>
                <a:schemeClr val="dk1"/>
              </a:buClr>
              <a:buSzPts val="3200"/>
              <a:buNone/>
            </a:pPr>
            <a:r>
              <a:rPr lang="en-US" sz="3200" b="1" dirty="0">
                <a:solidFill>
                  <a:schemeClr val="dk1"/>
                </a:solidFill>
                <a:latin typeface="Arial"/>
                <a:ea typeface="Arial"/>
                <a:cs typeface="Arial"/>
                <a:sym typeface="Arial"/>
              </a:rPr>
              <a:t>Remember</a:t>
            </a:r>
            <a:r>
              <a:rPr lang="en-US" sz="3200" dirty="0">
                <a:solidFill>
                  <a:schemeClr val="dk1"/>
                </a:solidFill>
                <a:latin typeface="Arial"/>
                <a:ea typeface="Arial"/>
                <a:cs typeface="Arial"/>
                <a:sym typeface="Arial"/>
              </a:rPr>
              <a:t> </a:t>
            </a:r>
            <a:r>
              <a:rPr lang="en-US" sz="3200" i="1" dirty="0">
                <a:solidFill>
                  <a:schemeClr val="dk1"/>
                </a:solidFill>
                <a:latin typeface="Arial"/>
                <a:ea typeface="Arial"/>
                <a:cs typeface="Arial"/>
                <a:sym typeface="Arial"/>
              </a:rPr>
              <a:t>digitization</a:t>
            </a:r>
            <a:r>
              <a:rPr lang="en-US" sz="3200" dirty="0">
                <a:solidFill>
                  <a:schemeClr val="dk1"/>
                </a:solidFill>
                <a:latin typeface="Arial"/>
                <a:ea typeface="Arial"/>
                <a:cs typeface="Arial"/>
                <a:sym typeface="Arial"/>
              </a:rPr>
              <a:t> implies that a digital image is an </a:t>
            </a:r>
            <a:r>
              <a:rPr lang="en-US" sz="3200" i="1" dirty="0">
                <a:solidFill>
                  <a:schemeClr val="dk1"/>
                </a:solidFill>
                <a:latin typeface="Arial"/>
                <a:ea typeface="Arial"/>
                <a:cs typeface="Arial"/>
                <a:sym typeface="Arial"/>
              </a:rPr>
              <a:t>approximation</a:t>
            </a:r>
            <a:r>
              <a:rPr lang="en-US" sz="3200" dirty="0">
                <a:solidFill>
                  <a:schemeClr val="dk1"/>
                </a:solidFill>
                <a:latin typeface="Arial"/>
                <a:ea typeface="Arial"/>
                <a:cs typeface="Arial"/>
                <a:sym typeface="Arial"/>
              </a:rPr>
              <a:t> of a real scene</a:t>
            </a:r>
            <a:endParaRPr dirty="0"/>
          </a:p>
        </p:txBody>
      </p:sp>
      <p:pic>
        <p:nvPicPr>
          <p:cNvPr id="157" name="Google Shape;157;p23"/>
          <p:cNvPicPr preferRelativeResize="0"/>
          <p:nvPr/>
        </p:nvPicPr>
        <p:blipFill rotWithShape="1">
          <a:blip r:embed="rId3">
            <a:alphaModFix/>
          </a:blip>
          <a:srcRect b="19896"/>
          <a:stretch/>
        </p:blipFill>
        <p:spPr>
          <a:xfrm>
            <a:off x="1809751" y="3881437"/>
            <a:ext cx="3940175" cy="2266950"/>
          </a:xfrm>
          <a:prstGeom prst="rect">
            <a:avLst/>
          </a:prstGeom>
          <a:noFill/>
          <a:ln>
            <a:noFill/>
          </a:ln>
        </p:spPr>
      </p:pic>
      <p:grpSp>
        <p:nvGrpSpPr>
          <p:cNvPr id="158" name="Google Shape;158;p23"/>
          <p:cNvGrpSpPr/>
          <p:nvPr/>
        </p:nvGrpSpPr>
        <p:grpSpPr>
          <a:xfrm>
            <a:off x="5819775" y="3860801"/>
            <a:ext cx="4557712" cy="2308225"/>
            <a:chOff x="1464" y="2747"/>
            <a:chExt cx="2871" cy="1454"/>
          </a:xfrm>
        </p:grpSpPr>
        <p:pic>
          <p:nvPicPr>
            <p:cNvPr id="159" name="Google Shape;159;p23"/>
            <p:cNvPicPr preferRelativeResize="0"/>
            <p:nvPr/>
          </p:nvPicPr>
          <p:blipFill rotWithShape="1">
            <a:blip r:embed="rId4">
              <a:alphaModFix/>
            </a:blip>
            <a:srcRect/>
            <a:stretch/>
          </p:blipFill>
          <p:spPr>
            <a:xfrm>
              <a:off x="1464" y="2747"/>
              <a:ext cx="2871" cy="1454"/>
            </a:xfrm>
            <a:prstGeom prst="rect">
              <a:avLst/>
            </a:prstGeom>
            <a:noFill/>
            <a:ln>
              <a:noFill/>
            </a:ln>
          </p:spPr>
        </p:pic>
        <p:sp>
          <p:nvSpPr>
            <p:cNvPr id="160" name="Google Shape;160;p23"/>
            <p:cNvSpPr txBox="1"/>
            <p:nvPr/>
          </p:nvSpPr>
          <p:spPr>
            <a:xfrm>
              <a:off x="2225" y="3153"/>
              <a:ext cx="128" cy="12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
          <p:nvSpPr>
            <p:cNvPr id="161" name="Google Shape;161;p23"/>
            <p:cNvSpPr txBox="1"/>
            <p:nvPr/>
          </p:nvSpPr>
          <p:spPr>
            <a:xfrm>
              <a:off x="2840" y="2773"/>
              <a:ext cx="1460" cy="140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cxnSp>
          <p:nvCxnSpPr>
            <p:cNvPr id="162" name="Google Shape;162;p23"/>
            <p:cNvCxnSpPr/>
            <p:nvPr/>
          </p:nvCxnSpPr>
          <p:spPr>
            <a:xfrm rot="10800000" flipH="1">
              <a:off x="2348" y="3108"/>
              <a:ext cx="484" cy="104"/>
            </a:xfrm>
            <a:prstGeom prst="straightConnector1">
              <a:avLst/>
            </a:prstGeom>
            <a:noFill/>
            <a:ln w="19050" cap="flat" cmpd="sng">
              <a:solidFill>
                <a:srgbClr val="FF0000"/>
              </a:solidFill>
              <a:prstDash val="solid"/>
              <a:miter lim="800000"/>
              <a:headEnd type="none" w="med" len="med"/>
              <a:tailEnd type="triangle" w="med" len="med"/>
            </a:ln>
          </p:spPr>
        </p:cxnSp>
        <p:sp>
          <p:nvSpPr>
            <p:cNvPr id="163" name="Google Shape;163;p23"/>
            <p:cNvSpPr txBox="1"/>
            <p:nvPr/>
          </p:nvSpPr>
          <p:spPr>
            <a:xfrm>
              <a:off x="3225" y="3137"/>
              <a:ext cx="56" cy="5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
          <p:nvSpPr>
            <p:cNvPr id="164" name="Google Shape;164;p23"/>
            <p:cNvSpPr txBox="1"/>
            <p:nvPr/>
          </p:nvSpPr>
          <p:spPr>
            <a:xfrm>
              <a:off x="3414" y="2965"/>
              <a:ext cx="347" cy="154"/>
            </a:xfrm>
            <a:prstGeom prst="rect">
              <a:avLst/>
            </a:prstGeom>
            <a:noFill/>
            <a:ln>
              <a:noFill/>
            </a:ln>
          </p:spPr>
          <p:txBody>
            <a:bodyPr spcFirstLastPara="1" wrap="square" lIns="91425" tIns="45700" rIns="91425" bIns="45700" anchor="t" anchorCtr="0">
              <a:spAutoFit/>
            </a:bodyPr>
            <a:lstStyle/>
            <a:p>
              <a:pPr>
                <a:buClr>
                  <a:srgbClr val="CC0000"/>
                </a:buClr>
                <a:buSzPts val="1000"/>
              </a:pPr>
              <a:r>
                <a:rPr lang="en-US" sz="1000">
                  <a:solidFill>
                    <a:srgbClr val="CC0000"/>
                  </a:solidFill>
                  <a:latin typeface="Arial"/>
                  <a:ea typeface="Arial"/>
                  <a:cs typeface="Arial"/>
                  <a:sym typeface="Arial"/>
                </a:rPr>
                <a:t>1 pixel</a:t>
              </a:r>
              <a:endParaRPr/>
            </a:p>
          </p:txBody>
        </p:sp>
        <p:cxnSp>
          <p:nvCxnSpPr>
            <p:cNvPr id="165" name="Google Shape;165;p23"/>
            <p:cNvCxnSpPr/>
            <p:nvPr/>
          </p:nvCxnSpPr>
          <p:spPr>
            <a:xfrm flipH="1">
              <a:off x="3296" y="3052"/>
              <a:ext cx="168" cy="92"/>
            </a:xfrm>
            <a:prstGeom prst="straightConnector1">
              <a:avLst/>
            </a:prstGeom>
            <a:noFill/>
            <a:ln w="19050" cap="flat" cmpd="sng">
              <a:solidFill>
                <a:srgbClr val="FF0000"/>
              </a:solidFill>
              <a:prstDash val="solid"/>
              <a:miter lim="800000"/>
              <a:headEnd type="none" w="med" len="med"/>
              <a:tailEnd type="triangle" w="med" len="med"/>
            </a:ln>
          </p:spPr>
        </p:cxnSp>
      </p:grpSp>
    </p:spTree>
    <p:extLst>
      <p:ext uri="{BB962C8B-B14F-4D97-AF65-F5344CB8AC3E}">
        <p14:creationId xmlns:p14="http://schemas.microsoft.com/office/powerpoint/2010/main" val="1219582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2190750" y="1"/>
            <a:ext cx="8096250" cy="490537"/>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Digital image </a:t>
            </a:r>
            <a:r>
              <a:rPr lang="en-US" sz="2800" b="1" i="1" dirty="0" smtClean="0">
                <a:solidFill>
                  <a:schemeClr val="dk2"/>
                </a:solidFill>
                <a:latin typeface="Arial"/>
                <a:ea typeface="Arial"/>
                <a:cs typeface="Arial"/>
                <a:sym typeface="Arial"/>
              </a:rPr>
              <a:t>Representation </a:t>
            </a:r>
            <a:r>
              <a:rPr lang="en-US" sz="2800" b="1" i="1" dirty="0">
                <a:solidFill>
                  <a:schemeClr val="dk2"/>
                </a:solidFill>
                <a:latin typeface="Arial"/>
                <a:ea typeface="Arial"/>
                <a:cs typeface="Arial"/>
                <a:sym typeface="Arial"/>
              </a:rPr>
              <a:t>– Revised</a:t>
            </a:r>
            <a:r>
              <a:rPr lang="en-US" sz="2800" b="1" dirty="0">
                <a:solidFill>
                  <a:schemeClr val="dk2"/>
                </a:solidFill>
                <a:latin typeface="Arial"/>
                <a:ea typeface="Arial"/>
                <a:cs typeface="Arial"/>
                <a:sym typeface="Arial"/>
              </a:rPr>
              <a:t> </a:t>
            </a:r>
            <a:endParaRPr dirty="0"/>
          </a:p>
        </p:txBody>
      </p:sp>
      <p:sp>
        <p:nvSpPr>
          <p:cNvPr id="177" name="Google Shape;177;p25"/>
          <p:cNvSpPr txBox="1">
            <a:spLocks noGrp="1"/>
          </p:cNvSpPr>
          <p:nvPr>
            <p:ph type="body" idx="1"/>
          </p:nvPr>
        </p:nvSpPr>
        <p:spPr>
          <a:xfrm>
            <a:off x="2133600" y="609600"/>
            <a:ext cx="8012112" cy="5638800"/>
          </a:xfrm>
          <a:prstGeom prst="rect">
            <a:avLst/>
          </a:prstGeom>
          <a:noFill/>
          <a:ln>
            <a:noFill/>
          </a:ln>
        </p:spPr>
        <p:txBody>
          <a:bodyPr spcFirstLastPara="1" vert="horz" wrap="square" lIns="91425" tIns="45700" rIns="91425" bIns="45700" rtlCol="0" anchor="t" anchorCtr="0">
            <a:noAutofit/>
          </a:bodyPr>
          <a:lstStyle/>
          <a:p>
            <a:pPr marL="342900" indent="-342900">
              <a:lnSpc>
                <a:spcPct val="105000"/>
              </a:lnSpc>
              <a:spcBef>
                <a:spcPts val="0"/>
              </a:spcBef>
              <a:buClr>
                <a:schemeClr val="dk1"/>
              </a:buClr>
              <a:buSzPts val="2000"/>
              <a:buNone/>
            </a:pPr>
            <a:r>
              <a:rPr lang="en-US" sz="2000" dirty="0">
                <a:solidFill>
                  <a:schemeClr val="dk1"/>
                </a:solidFill>
                <a:latin typeface="Arial"/>
                <a:ea typeface="Arial"/>
                <a:cs typeface="Arial"/>
                <a:sym typeface="Arial"/>
              </a:rPr>
              <a:t>A </a:t>
            </a:r>
            <a:r>
              <a:rPr lang="en-US" sz="2000" dirty="0">
                <a:solidFill>
                  <a:srgbClr val="1717F9"/>
                </a:solidFill>
                <a:latin typeface="Arial"/>
                <a:ea typeface="Arial"/>
                <a:cs typeface="Arial"/>
                <a:sym typeface="Arial"/>
              </a:rPr>
              <a:t>monochrome</a:t>
            </a:r>
            <a:r>
              <a:rPr lang="en-US" sz="2000" dirty="0">
                <a:solidFill>
                  <a:schemeClr val="dk1"/>
                </a:solidFill>
                <a:latin typeface="Arial"/>
                <a:ea typeface="Arial"/>
                <a:cs typeface="Arial"/>
                <a:sym typeface="Arial"/>
              </a:rPr>
              <a:t> digital image is a 2-dimensional light intensity function f (</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whose independent variables (</a:t>
            </a:r>
            <a:r>
              <a:rPr lang="en-US" sz="2000" dirty="0" err="1">
                <a:solidFill>
                  <a:schemeClr val="dk1"/>
                </a:solidFill>
                <a:latin typeface="Arial"/>
                <a:ea typeface="Arial"/>
                <a:cs typeface="Arial"/>
                <a:sym typeface="Arial"/>
              </a:rPr>
              <a:t>x,y</a:t>
            </a:r>
            <a:r>
              <a:rPr lang="en-US" sz="2000" dirty="0">
                <a:solidFill>
                  <a:schemeClr val="dk1"/>
                </a:solidFill>
                <a:latin typeface="Arial"/>
                <a:ea typeface="Arial"/>
                <a:cs typeface="Arial"/>
                <a:sym typeface="Arial"/>
              </a:rPr>
              <a:t>) are </a:t>
            </a:r>
            <a:r>
              <a:rPr lang="en-US" sz="2000" dirty="0" smtClean="0">
                <a:solidFill>
                  <a:schemeClr val="dk1"/>
                </a:solidFill>
                <a:latin typeface="Arial"/>
                <a:ea typeface="Arial"/>
                <a:cs typeface="Arial"/>
                <a:sym typeface="Arial"/>
              </a:rPr>
              <a:t>digitized </a:t>
            </a:r>
            <a:r>
              <a:rPr lang="en-US" sz="2000" dirty="0">
                <a:solidFill>
                  <a:schemeClr val="dk1"/>
                </a:solidFill>
                <a:latin typeface="Arial"/>
                <a:ea typeface="Arial"/>
                <a:cs typeface="Arial"/>
                <a:sym typeface="Arial"/>
              </a:rPr>
              <a:t>through spatial sampling, and whose intensity values are </a:t>
            </a:r>
            <a:r>
              <a:rPr lang="en-US" sz="2000" dirty="0" smtClean="0">
                <a:solidFill>
                  <a:schemeClr val="dk1"/>
                </a:solidFill>
                <a:latin typeface="Arial"/>
                <a:ea typeface="Arial"/>
                <a:cs typeface="Arial"/>
                <a:sym typeface="Arial"/>
              </a:rPr>
              <a:t>quantized </a:t>
            </a:r>
            <a:r>
              <a:rPr lang="en-US" sz="2000" dirty="0">
                <a:solidFill>
                  <a:schemeClr val="dk1"/>
                </a:solidFill>
                <a:latin typeface="Arial"/>
                <a:ea typeface="Arial"/>
                <a:cs typeface="Arial"/>
                <a:sym typeface="Arial"/>
              </a:rPr>
              <a:t>by a finite uniformly spread </a:t>
            </a:r>
            <a:r>
              <a:rPr lang="en-US" sz="2000" dirty="0">
                <a:solidFill>
                  <a:srgbClr val="1717F9"/>
                </a:solidFill>
                <a:latin typeface="Arial"/>
                <a:ea typeface="Arial"/>
                <a:cs typeface="Arial"/>
                <a:sym typeface="Arial"/>
              </a:rPr>
              <a:t>grey-levels</a:t>
            </a:r>
            <a:r>
              <a:rPr lang="en-US" sz="2000" dirty="0">
                <a:solidFill>
                  <a:schemeClr val="dk1"/>
                </a:solidFill>
                <a:latin typeface="Arial"/>
                <a:ea typeface="Arial"/>
                <a:cs typeface="Arial"/>
                <a:sym typeface="Arial"/>
              </a:rPr>
              <a:t>.  i.e. an image f can be represented as a </a:t>
            </a:r>
            <a:r>
              <a:rPr lang="en-US" sz="2000" dirty="0" smtClean="0">
                <a:solidFill>
                  <a:schemeClr val="dk1"/>
                </a:solidFill>
                <a:latin typeface="Arial"/>
                <a:ea typeface="Arial"/>
                <a:cs typeface="Arial"/>
                <a:sym typeface="Arial"/>
              </a:rPr>
              <a:t>2-dimensional </a:t>
            </a:r>
            <a:r>
              <a:rPr lang="en-US" sz="2000" dirty="0">
                <a:solidFill>
                  <a:schemeClr val="dk1"/>
                </a:solidFill>
                <a:latin typeface="Arial"/>
                <a:ea typeface="Arial"/>
                <a:cs typeface="Arial"/>
                <a:sym typeface="Arial"/>
              </a:rPr>
              <a:t>array:</a:t>
            </a:r>
            <a:endParaRPr dirty="0"/>
          </a:p>
          <a:p>
            <a:pPr marL="342900" indent="-342900">
              <a:lnSpc>
                <a:spcPct val="100000"/>
              </a:lnSpc>
              <a:spcBef>
                <a:spcPts val="900"/>
              </a:spcBef>
              <a:buClr>
                <a:schemeClr val="dk1"/>
              </a:buClr>
              <a:buSzPts val="2000"/>
              <a:buNone/>
            </a:pPr>
            <a:r>
              <a:rPr lang="en-US" sz="2000"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f(1,1)	f(1,2) 	f(1,3)	   …	f(1,n)</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f(2,1)	f(2,2) 	f(2,3)	   …	f(2,n)</a:t>
            </a:r>
            <a:endParaRPr dirty="0"/>
          </a:p>
          <a:p>
            <a:pPr marL="342900" indent="-342900">
              <a:lnSpc>
                <a:spcPct val="105000"/>
              </a:lnSpc>
              <a:spcBef>
                <a:spcPts val="600"/>
              </a:spcBef>
              <a:buClr>
                <a:schemeClr val="dk1"/>
              </a:buClr>
              <a:buSzPts val="1600"/>
              <a:buNone/>
            </a:pPr>
            <a:r>
              <a:rPr lang="en-US" sz="1600" dirty="0">
                <a:solidFill>
                  <a:schemeClr val="dk1"/>
                </a:solidFill>
                <a:latin typeface="Arial"/>
                <a:ea typeface="Arial"/>
                <a:cs typeface="Arial"/>
                <a:sym typeface="Arial"/>
              </a:rPr>
              <a:t>		     </a:t>
            </a:r>
            <a:r>
              <a:rPr lang="en-US" sz="2000" b="1" i="1" dirty="0">
                <a:solidFill>
                  <a:schemeClr val="dk1"/>
                </a:solidFill>
                <a:latin typeface="Times New Roman"/>
                <a:ea typeface="Times New Roman"/>
                <a:cs typeface="Times New Roman"/>
                <a:sym typeface="Times New Roman"/>
              </a:rPr>
              <a:t>f =</a:t>
            </a:r>
            <a:r>
              <a:rPr lang="en-US" sz="1600" dirty="0">
                <a:solidFill>
                  <a:schemeClr val="dk1"/>
                </a:solidFill>
                <a:latin typeface="Arial"/>
                <a:ea typeface="Arial"/>
                <a:cs typeface="Arial"/>
                <a:sym typeface="Arial"/>
              </a:rPr>
              <a:t> 	f(3,1)	f(3,2) 	f(3,3)	   …	f(3,n)</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	    :	    :	    :	    :</a:t>
            </a:r>
            <a:endParaRPr dirty="0"/>
          </a:p>
          <a:p>
            <a:pPr marL="342900" indent="-342900">
              <a:lnSpc>
                <a:spcPct val="100000"/>
              </a:lnSpc>
              <a:spcBef>
                <a:spcPts val="0"/>
              </a:spcBef>
              <a:buClr>
                <a:schemeClr val="dk1"/>
              </a:buClr>
              <a:buSzPts val="1600"/>
              <a:buNone/>
            </a:pPr>
            <a:r>
              <a:rPr lang="en-US" sz="1600" dirty="0">
                <a:solidFill>
                  <a:schemeClr val="dk1"/>
                </a:solidFill>
                <a:latin typeface="Arial"/>
                <a:ea typeface="Arial"/>
                <a:cs typeface="Arial"/>
                <a:sym typeface="Arial"/>
              </a:rPr>
              <a:t>			    :	    :	    :	    :	    : </a:t>
            </a:r>
            <a:endParaRPr dirty="0"/>
          </a:p>
          <a:p>
            <a:pPr marL="342900" indent="-342900">
              <a:lnSpc>
                <a:spcPct val="105000"/>
              </a:lnSpc>
              <a:spcBef>
                <a:spcPts val="480"/>
              </a:spcBef>
              <a:buClr>
                <a:schemeClr val="dk1"/>
              </a:buClr>
              <a:buSzPts val="1600"/>
              <a:buNone/>
            </a:pPr>
            <a:r>
              <a:rPr lang="en-US" sz="1600" dirty="0">
                <a:solidFill>
                  <a:schemeClr val="dk1"/>
                </a:solidFill>
                <a:latin typeface="Arial"/>
                <a:ea typeface="Arial"/>
                <a:cs typeface="Arial"/>
                <a:sym typeface="Arial"/>
              </a:rPr>
              <a:t>			 f(m,1)	f(m,2) 	f(m,3)	   …	f(</a:t>
            </a:r>
            <a:r>
              <a:rPr lang="en-US" sz="1600" dirty="0" err="1">
                <a:solidFill>
                  <a:schemeClr val="dk1"/>
                </a:solidFill>
                <a:latin typeface="Arial"/>
                <a:ea typeface="Arial"/>
                <a:cs typeface="Arial"/>
                <a:sym typeface="Arial"/>
              </a:rPr>
              <a:t>m,n</a:t>
            </a:r>
            <a:r>
              <a:rPr lang="en-US" sz="1600" dirty="0">
                <a:solidFill>
                  <a:schemeClr val="dk1"/>
                </a:solidFill>
                <a:latin typeface="Arial"/>
                <a:ea typeface="Arial"/>
                <a:cs typeface="Arial"/>
                <a:sym typeface="Arial"/>
              </a:rPr>
              <a:t>)		</a:t>
            </a:r>
            <a:endParaRPr dirty="0"/>
          </a:p>
          <a:p>
            <a:pPr marL="342900" indent="-342900">
              <a:lnSpc>
                <a:spcPct val="105000"/>
              </a:lnSpc>
              <a:spcBef>
                <a:spcPts val="240"/>
              </a:spcBef>
              <a:buClr>
                <a:schemeClr val="dk1"/>
              </a:buClr>
              <a:buSzPts val="800"/>
              <a:buNone/>
            </a:pPr>
            <a:r>
              <a:rPr lang="en-US" sz="800" dirty="0">
                <a:solidFill>
                  <a:schemeClr val="dk1"/>
                </a:solidFill>
                <a:latin typeface="Arial"/>
                <a:ea typeface="Arial"/>
                <a:cs typeface="Arial"/>
                <a:sym typeface="Arial"/>
              </a:rPr>
              <a:t>	</a:t>
            </a:r>
            <a:endParaRPr dirty="0"/>
          </a:p>
          <a:p>
            <a:pPr marL="342900" indent="-342900">
              <a:lnSpc>
                <a:spcPct val="105000"/>
              </a:lnSpc>
              <a:spcBef>
                <a:spcPts val="600"/>
              </a:spcBef>
              <a:buClr>
                <a:schemeClr val="dk1"/>
              </a:buClr>
              <a:buSzPts val="2000"/>
              <a:buNone/>
            </a:pPr>
            <a:r>
              <a:rPr lang="en-US" sz="2000" dirty="0">
                <a:solidFill>
                  <a:schemeClr val="dk1"/>
                </a:solidFill>
                <a:latin typeface="Arial"/>
                <a:ea typeface="Arial"/>
                <a:cs typeface="Arial"/>
                <a:sym typeface="Arial"/>
              </a:rPr>
              <a:t>Usually, m=n and the number of </a:t>
            </a:r>
            <a:r>
              <a:rPr lang="en-US" sz="2000" dirty="0" smtClean="0">
                <a:solidFill>
                  <a:schemeClr val="dk1"/>
                </a:solidFill>
                <a:latin typeface="Arial"/>
                <a:ea typeface="Arial"/>
                <a:cs typeface="Arial"/>
                <a:sym typeface="Arial"/>
              </a:rPr>
              <a:t>gray levels </a:t>
            </a:r>
            <a:r>
              <a:rPr lang="en-US" sz="2000" dirty="0">
                <a:solidFill>
                  <a:schemeClr val="dk1"/>
                </a:solidFill>
                <a:latin typeface="Arial"/>
                <a:ea typeface="Arial"/>
                <a:cs typeface="Arial"/>
                <a:sym typeface="Arial"/>
              </a:rPr>
              <a:t>are g=2</a:t>
            </a:r>
            <a:r>
              <a:rPr lang="en-US" sz="2000" baseline="30000" dirty="0">
                <a:solidFill>
                  <a:schemeClr val="dk1"/>
                </a:solidFill>
                <a:latin typeface="Arial"/>
                <a:ea typeface="Arial"/>
                <a:cs typeface="Arial"/>
                <a:sym typeface="Arial"/>
              </a:rPr>
              <a:t>k </a:t>
            </a:r>
            <a:r>
              <a:rPr lang="en-US" sz="2000" dirty="0">
                <a:solidFill>
                  <a:schemeClr val="dk1"/>
                </a:solidFill>
                <a:latin typeface="Arial"/>
                <a:ea typeface="Arial"/>
                <a:cs typeface="Arial"/>
                <a:sym typeface="Arial"/>
              </a:rPr>
              <a:t>for some k. The spatial resolution is </a:t>
            </a:r>
            <a:r>
              <a:rPr lang="en-US" sz="2000" dirty="0" err="1">
                <a:solidFill>
                  <a:schemeClr val="dk1"/>
                </a:solidFill>
                <a:latin typeface="Arial"/>
                <a:ea typeface="Arial"/>
                <a:cs typeface="Arial"/>
                <a:sym typeface="Arial"/>
              </a:rPr>
              <a:t>mn</a:t>
            </a:r>
            <a:r>
              <a:rPr lang="en-US" sz="2000" dirty="0">
                <a:solidFill>
                  <a:schemeClr val="dk1"/>
                </a:solidFill>
                <a:latin typeface="Arial"/>
                <a:ea typeface="Arial"/>
                <a:cs typeface="Arial"/>
                <a:sym typeface="Arial"/>
              </a:rPr>
              <a:t> and g is the </a:t>
            </a:r>
            <a:r>
              <a:rPr lang="en-US" sz="2000" dirty="0" smtClean="0">
                <a:solidFill>
                  <a:schemeClr val="dk1"/>
                </a:solidFill>
                <a:latin typeface="Arial"/>
                <a:ea typeface="Arial"/>
                <a:cs typeface="Arial"/>
                <a:sym typeface="Arial"/>
              </a:rPr>
              <a:t>grey level </a:t>
            </a:r>
            <a:r>
              <a:rPr lang="en-US" sz="2000" dirty="0">
                <a:solidFill>
                  <a:schemeClr val="dk1"/>
                </a:solidFill>
                <a:latin typeface="Arial"/>
                <a:ea typeface="Arial"/>
                <a:cs typeface="Arial"/>
                <a:sym typeface="Arial"/>
              </a:rPr>
              <a:t>resolution.</a:t>
            </a:r>
            <a:endParaRPr dirty="0"/>
          </a:p>
          <a:p>
            <a:pPr marL="342900" indent="-342900">
              <a:lnSpc>
                <a:spcPct val="105000"/>
              </a:lnSpc>
              <a:spcBef>
                <a:spcPts val="600"/>
              </a:spcBef>
              <a:buClr>
                <a:srgbClr val="1717F9"/>
              </a:buClr>
              <a:buSzPts val="2000"/>
              <a:buNone/>
            </a:pPr>
            <a:r>
              <a:rPr lang="en-US" sz="2000" dirty="0" smtClean="0">
                <a:solidFill>
                  <a:srgbClr val="1717F9"/>
                </a:solidFill>
                <a:latin typeface="Arial"/>
                <a:ea typeface="Arial"/>
                <a:cs typeface="Arial"/>
                <a:sym typeface="Arial"/>
              </a:rPr>
              <a:t>RGB-based </a:t>
            </a:r>
            <a:r>
              <a:rPr lang="en-US" sz="2000" dirty="0" err="1">
                <a:solidFill>
                  <a:srgbClr val="1717F9"/>
                </a:solidFill>
                <a:latin typeface="Arial"/>
                <a:ea typeface="Arial"/>
                <a:cs typeface="Arial"/>
                <a:sym typeface="Arial"/>
              </a:rPr>
              <a:t>colour</a:t>
            </a:r>
            <a:r>
              <a:rPr lang="en-US" sz="2000" dirty="0">
                <a:solidFill>
                  <a:srgbClr val="1717F9"/>
                </a:solidFill>
                <a:latin typeface="Arial"/>
                <a:ea typeface="Arial"/>
                <a:cs typeface="Arial"/>
                <a:sym typeface="Arial"/>
              </a:rPr>
              <a:t> images</a:t>
            </a:r>
            <a:r>
              <a:rPr lang="en-US" sz="2000" dirty="0">
                <a:solidFill>
                  <a:schemeClr val="dk1"/>
                </a:solidFill>
                <a:latin typeface="Arial"/>
                <a:ea typeface="Arial"/>
                <a:cs typeface="Arial"/>
                <a:sym typeface="Arial"/>
              </a:rPr>
              <a:t> are represented similarly except that </a:t>
            </a:r>
            <a:r>
              <a:rPr lang="en-US" sz="2000" i="1" dirty="0">
                <a:solidFill>
                  <a:schemeClr val="dk1"/>
                </a:solidFill>
                <a:latin typeface="Arial"/>
                <a:ea typeface="Arial"/>
                <a:cs typeface="Arial"/>
                <a:sym typeface="Arial"/>
              </a:rPr>
              <a:t>f</a:t>
            </a: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i,j</a:t>
            </a:r>
            <a:r>
              <a:rPr lang="en-US" sz="2000" dirty="0">
                <a:solidFill>
                  <a:schemeClr val="dk1"/>
                </a:solidFill>
                <a:latin typeface="Arial"/>
                <a:ea typeface="Arial"/>
                <a:cs typeface="Arial"/>
                <a:sym typeface="Arial"/>
              </a:rPr>
              <a:t>) is a 3D vector representing intensity of the three primary colors at the (</a:t>
            </a:r>
            <a:r>
              <a:rPr lang="en-US" sz="2000" dirty="0" err="1">
                <a:solidFill>
                  <a:schemeClr val="dk1"/>
                </a:solidFill>
                <a:latin typeface="Arial"/>
                <a:ea typeface="Arial"/>
                <a:cs typeface="Arial"/>
                <a:sym typeface="Arial"/>
              </a:rPr>
              <a:t>i,j</a:t>
            </a:r>
            <a:r>
              <a:rPr lang="en-US" sz="2000" dirty="0">
                <a:solidFill>
                  <a:schemeClr val="dk1"/>
                </a:solidFill>
                <a:latin typeface="Arial"/>
                <a:ea typeface="Arial"/>
                <a:cs typeface="Arial"/>
                <a:sym typeface="Arial"/>
              </a:rPr>
              <a:t>) pixel </a:t>
            </a:r>
            <a:r>
              <a:rPr lang="en-US" sz="2000" dirty="0" smtClean="0">
                <a:solidFill>
                  <a:schemeClr val="dk1"/>
                </a:solidFill>
                <a:latin typeface="Arial"/>
                <a:ea typeface="Arial"/>
                <a:cs typeface="Arial"/>
                <a:sym typeface="Arial"/>
              </a:rPr>
              <a:t>position,  </a:t>
            </a:r>
            <a:endParaRPr dirty="0"/>
          </a:p>
        </p:txBody>
      </p:sp>
      <p:sp>
        <p:nvSpPr>
          <p:cNvPr id="178" name="Google Shape;178;p25"/>
          <p:cNvSpPr/>
          <p:nvPr/>
        </p:nvSpPr>
        <p:spPr>
          <a:xfrm>
            <a:off x="3773487" y="2411413"/>
            <a:ext cx="4718050" cy="2001837"/>
          </a:xfrm>
          <a:prstGeom prst="bracketPair">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dk1"/>
              </a:solidFill>
              <a:latin typeface="Arial"/>
              <a:ea typeface="Arial"/>
              <a:cs typeface="Arial"/>
              <a:sym typeface="Arial"/>
            </a:endParaRPr>
          </a:p>
        </p:txBody>
      </p:sp>
    </p:spTree>
    <p:extLst>
      <p:ext uri="{BB962C8B-B14F-4D97-AF65-F5344CB8AC3E}">
        <p14:creationId xmlns:p14="http://schemas.microsoft.com/office/powerpoint/2010/main" val="23242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Effect transition="in" filter="fade">
                                      <p:cBhvr>
                                        <p:cTn id="27" dur="1000"/>
                                        <p:tgtEl>
                                          <p:spTgt spid="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5" end="5"/>
                                            </p:txEl>
                                          </p:spTgt>
                                        </p:tgtEl>
                                        <p:attrNameLst>
                                          <p:attrName>style.visibility</p:attrName>
                                        </p:attrNameLst>
                                      </p:cBhvr>
                                      <p:to>
                                        <p:strVal val="visible"/>
                                      </p:to>
                                    </p:set>
                                    <p:animEffect transition="in" filter="fade">
                                      <p:cBhvr>
                                        <p:cTn id="32" dur="1000"/>
                                        <p:tgtEl>
                                          <p:spTgt spid="1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6" end="6"/>
                                            </p:txEl>
                                          </p:spTgt>
                                        </p:tgtEl>
                                        <p:attrNameLst>
                                          <p:attrName>style.visibility</p:attrName>
                                        </p:attrNameLst>
                                      </p:cBhvr>
                                      <p:to>
                                        <p:strVal val="visible"/>
                                      </p:to>
                                    </p:set>
                                    <p:animEffect transition="in" filter="fade">
                                      <p:cBhvr>
                                        <p:cTn id="37" dur="1000"/>
                                        <p:tgtEl>
                                          <p:spTgt spid="1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7">
                                            <p:txEl>
                                              <p:pRg st="7" end="7"/>
                                            </p:txEl>
                                          </p:spTgt>
                                        </p:tgtEl>
                                        <p:attrNameLst>
                                          <p:attrName>style.visibility</p:attrName>
                                        </p:attrNameLst>
                                      </p:cBhvr>
                                      <p:to>
                                        <p:strVal val="visible"/>
                                      </p:to>
                                    </p:set>
                                    <p:animEffect transition="in" filter="fade">
                                      <p:cBhvr>
                                        <p:cTn id="42" dur="1000"/>
                                        <p:tgtEl>
                                          <p:spTgt spid="1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7">
                                            <p:txEl>
                                              <p:pRg st="8" end="8"/>
                                            </p:txEl>
                                          </p:spTgt>
                                        </p:tgtEl>
                                        <p:attrNameLst>
                                          <p:attrName>style.visibility</p:attrName>
                                        </p:attrNameLst>
                                      </p:cBhvr>
                                      <p:to>
                                        <p:strVal val="visible"/>
                                      </p:to>
                                    </p:set>
                                    <p:animEffect transition="in" filter="fade">
                                      <p:cBhvr>
                                        <p:cTn id="47" dur="1000"/>
                                        <p:tgtEl>
                                          <p:spTgt spid="1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7">
                                            <p:txEl>
                                              <p:pRg st="9" end="9"/>
                                            </p:txEl>
                                          </p:spTgt>
                                        </p:tgtEl>
                                        <p:attrNameLst>
                                          <p:attrName>style.visibility</p:attrName>
                                        </p:attrNameLst>
                                      </p:cBhvr>
                                      <p:to>
                                        <p:strVal val="visible"/>
                                      </p:to>
                                    </p:set>
                                    <p:animEffect transition="in" filter="fade">
                                      <p:cBhvr>
                                        <p:cTn id="52" dur="1000"/>
                                        <p:tgtEl>
                                          <p:spTgt spid="1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fade">
                                      <p:cBhvr>
                                        <p:cTn id="5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Images</a:t>
            </a:r>
            <a:endParaRPr lang="en-US" dirty="0"/>
          </a:p>
        </p:txBody>
      </p:sp>
      <p:sp>
        <p:nvSpPr>
          <p:cNvPr id="3" name="Content Placeholder 2"/>
          <p:cNvSpPr>
            <a:spLocks noGrp="1"/>
          </p:cNvSpPr>
          <p:nvPr>
            <p:ph idx="1"/>
          </p:nvPr>
        </p:nvSpPr>
        <p:spPr>
          <a:xfrm>
            <a:off x="838200" y="1825625"/>
            <a:ext cx="5318760" cy="4351338"/>
          </a:xfrm>
        </p:spPr>
        <p:txBody>
          <a:bodyPr>
            <a:normAutofit fontScale="85000" lnSpcReduction="10000"/>
          </a:bodyPr>
          <a:lstStyle/>
          <a:p>
            <a:r>
              <a:rPr lang="en-US" b="1" dirty="0" smtClean="0"/>
              <a:t>Digital images are basically of three types: monochrome or binary images, grayscale images, and color images.</a:t>
            </a:r>
          </a:p>
          <a:p>
            <a:r>
              <a:rPr lang="en-US" dirty="0" smtClean="0"/>
              <a:t>The pixel value of a binary image at a specific location (</a:t>
            </a:r>
            <a:r>
              <a:rPr lang="en-US" dirty="0" err="1" smtClean="0"/>
              <a:t>x,y</a:t>
            </a:r>
            <a:r>
              <a:rPr lang="en-US" dirty="0" smtClean="0"/>
              <a:t>) usually holds the value 0 for black or 1 for white. Grayscale images have intensity values ranging from 0 to 255, where 0 is black, gradually fading to 255, which is white. Additionally, color images like RGB images contain three channels red, green, and blue channels. Each channel in an RGB image has intensity values ranging from 0-255.</a:t>
            </a:r>
            <a:endParaRPr lang="en-US" dirty="0"/>
          </a:p>
        </p:txBody>
      </p:sp>
      <p:pic>
        <p:nvPicPr>
          <p:cNvPr id="7" name="Picture 6"/>
          <p:cNvPicPr>
            <a:picLocks noChangeAspect="1"/>
          </p:cNvPicPr>
          <p:nvPr/>
        </p:nvPicPr>
        <p:blipFill>
          <a:blip r:embed="rId2"/>
          <a:stretch>
            <a:fillRect/>
          </a:stretch>
        </p:blipFill>
        <p:spPr>
          <a:xfrm>
            <a:off x="6156959" y="1825625"/>
            <a:ext cx="5908659" cy="4351338"/>
          </a:xfrm>
          <a:prstGeom prst="rect">
            <a:avLst/>
          </a:prstGeom>
        </p:spPr>
      </p:pic>
    </p:spTree>
    <p:extLst>
      <p:ext uri="{BB962C8B-B14F-4D97-AF65-F5344CB8AC3E}">
        <p14:creationId xmlns:p14="http://schemas.microsoft.com/office/powerpoint/2010/main" val="157384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098"/>
            <a:ext cx="10515600" cy="6001865"/>
          </a:xfrm>
        </p:spPr>
        <p:txBody>
          <a:bodyPr/>
          <a:lstStyle/>
          <a:p>
            <a:r>
              <a:rPr lang="en-US" dirty="0"/>
              <a:t>BRIGHTNESS ADAPTATION AND DISCRIMINATION </a:t>
            </a:r>
          </a:p>
          <a:p>
            <a:r>
              <a:rPr lang="en-US" dirty="0" smtClean="0"/>
              <a:t>we </a:t>
            </a:r>
            <a:r>
              <a:rPr lang="en-US" dirty="0"/>
              <a:t>actually perceive a brightness pattern that is </a:t>
            </a:r>
            <a:r>
              <a:rPr lang="en-US" dirty="0" smtClean="0"/>
              <a:t>strongly scalloped </a:t>
            </a:r>
            <a:r>
              <a:rPr lang="en-US" dirty="0"/>
              <a:t>near the boundaries, as Fig. 2.7(c) shows. These perceived scalloped </a:t>
            </a:r>
            <a:r>
              <a:rPr lang="en-US" dirty="0" smtClean="0"/>
              <a:t>bands are </a:t>
            </a:r>
            <a:r>
              <a:rPr lang="en-US" dirty="0"/>
              <a:t>called </a:t>
            </a:r>
            <a:r>
              <a:rPr lang="en-US" i="1" dirty="0"/>
              <a:t>Mach bands </a:t>
            </a:r>
            <a:r>
              <a:rPr lang="en-US" dirty="0"/>
              <a:t>after Ernst Mach, who first </a:t>
            </a:r>
            <a:r>
              <a:rPr lang="en-US" dirty="0" smtClean="0"/>
              <a:t>described the </a:t>
            </a:r>
            <a:r>
              <a:rPr lang="en-US" dirty="0"/>
              <a:t>phenomenon in 1865. </a:t>
            </a:r>
            <a:br>
              <a:rPr lang="en-US" dirty="0"/>
            </a:br>
            <a:endParaRPr lang="en-US" dirty="0"/>
          </a:p>
        </p:txBody>
      </p:sp>
      <p:pic>
        <p:nvPicPr>
          <p:cNvPr id="4" name="Picture 3"/>
          <p:cNvPicPr>
            <a:picLocks noChangeAspect="1"/>
          </p:cNvPicPr>
          <p:nvPr/>
        </p:nvPicPr>
        <p:blipFill>
          <a:blip r:embed="rId2"/>
          <a:stretch>
            <a:fillRect/>
          </a:stretch>
        </p:blipFill>
        <p:spPr>
          <a:xfrm>
            <a:off x="3328481" y="2451370"/>
            <a:ext cx="6302386" cy="4154127"/>
          </a:xfrm>
          <a:prstGeom prst="rect">
            <a:avLst/>
          </a:prstGeom>
        </p:spPr>
      </p:pic>
    </p:spTree>
    <p:extLst>
      <p:ext uri="{BB962C8B-B14F-4D97-AF65-F5344CB8AC3E}">
        <p14:creationId xmlns:p14="http://schemas.microsoft.com/office/powerpoint/2010/main" val="39006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DIGITAL IMAGES</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6665508" cy="4876079"/>
          </a:xfrm>
          <a:prstGeom prst="rect">
            <a:avLst/>
          </a:prstGeom>
        </p:spPr>
      </p:pic>
    </p:spTree>
    <p:extLst>
      <p:ext uri="{BB962C8B-B14F-4D97-AF65-F5344CB8AC3E}">
        <p14:creationId xmlns:p14="http://schemas.microsoft.com/office/powerpoint/2010/main" val="1351593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DIGITAL IMAGES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9420543" cy="4210337"/>
          </a:xfrm>
          <a:prstGeom prst="rect">
            <a:avLst/>
          </a:prstGeom>
        </p:spPr>
      </p:pic>
    </p:spTree>
    <p:extLst>
      <p:ext uri="{BB962C8B-B14F-4D97-AF65-F5344CB8AC3E}">
        <p14:creationId xmlns:p14="http://schemas.microsoft.com/office/powerpoint/2010/main" val="211984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DIGITAL IMAGES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98029"/>
            <a:ext cx="9750425" cy="2380918"/>
          </a:xfrm>
          <a:prstGeom prst="rect">
            <a:avLst/>
          </a:prstGeom>
        </p:spPr>
      </p:pic>
    </p:spTree>
    <p:extLst>
      <p:ext uri="{BB962C8B-B14F-4D97-AF65-F5344CB8AC3E}">
        <p14:creationId xmlns:p14="http://schemas.microsoft.com/office/powerpoint/2010/main" val="2756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2181226" y="0"/>
            <a:ext cx="8029575" cy="130048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Spatial Resolution</a:t>
            </a:r>
            <a:endParaRPr dirty="0"/>
          </a:p>
        </p:txBody>
      </p:sp>
      <p:sp>
        <p:nvSpPr>
          <p:cNvPr id="184" name="Google Shape;184;p26"/>
          <p:cNvSpPr txBox="1">
            <a:spLocks noGrp="1"/>
          </p:cNvSpPr>
          <p:nvPr>
            <p:ph type="body" idx="1"/>
          </p:nvPr>
        </p:nvSpPr>
        <p:spPr>
          <a:xfrm>
            <a:off x="1995488" y="1201738"/>
            <a:ext cx="8264525" cy="5280025"/>
          </a:xfrm>
          <a:prstGeom prst="rect">
            <a:avLst/>
          </a:prstGeom>
          <a:noFill/>
          <a:ln>
            <a:noFill/>
          </a:ln>
        </p:spPr>
        <p:txBody>
          <a:bodyPr spcFirstLastPara="1" vert="horz" wrap="square" lIns="91425" tIns="45700" rIns="91425" bIns="45700" rtlCol="0" anchor="t" anchorCtr="0">
            <a:noAutofit/>
          </a:bodyPr>
          <a:lstStyle/>
          <a:p>
            <a:pPr marL="342900" indent="-342900">
              <a:lnSpc>
                <a:spcPct val="110000"/>
              </a:lnSpc>
              <a:spcBef>
                <a:spcPts val="0"/>
              </a:spcBef>
              <a:buClr>
                <a:schemeClr val="dk1"/>
              </a:buClr>
              <a:buSzPts val="2400"/>
              <a:buNone/>
            </a:pPr>
            <a:r>
              <a:rPr lang="en-US" sz="2400" dirty="0">
                <a:solidFill>
                  <a:schemeClr val="dk1"/>
                </a:solidFill>
                <a:latin typeface="Arial"/>
                <a:ea typeface="Arial"/>
                <a:cs typeface="Arial"/>
                <a:sym typeface="Arial"/>
              </a:rPr>
              <a:t>The spatial resolution of a digital image reflects the amount of details that one can see in the image (i.e.  the ratio of pixel “area” to the area of the image display).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If an image is spatially sampled at </a:t>
            </a:r>
            <a:r>
              <a:rPr lang="en-US" sz="2400" dirty="0" err="1">
                <a:solidFill>
                  <a:schemeClr val="dk1"/>
                </a:solidFill>
                <a:latin typeface="Arial"/>
                <a:ea typeface="Arial"/>
                <a:cs typeface="Arial"/>
                <a:sym typeface="Arial"/>
              </a:rPr>
              <a:t>mxn</a:t>
            </a:r>
            <a:r>
              <a:rPr lang="en-US" sz="2400" dirty="0">
                <a:solidFill>
                  <a:schemeClr val="dk1"/>
                </a:solidFill>
                <a:latin typeface="Arial"/>
                <a:ea typeface="Arial"/>
                <a:cs typeface="Arial"/>
                <a:sym typeface="Arial"/>
              </a:rPr>
              <a:t> pixels, then the  larger </a:t>
            </a:r>
            <a:r>
              <a:rPr lang="en-US" sz="2400" dirty="0" err="1">
                <a:solidFill>
                  <a:schemeClr val="dk1"/>
                </a:solidFill>
                <a:latin typeface="Arial"/>
                <a:ea typeface="Arial"/>
                <a:cs typeface="Arial"/>
                <a:sym typeface="Arial"/>
              </a:rPr>
              <a:t>mn</a:t>
            </a:r>
            <a:r>
              <a:rPr lang="en-US" sz="2400" dirty="0">
                <a:solidFill>
                  <a:schemeClr val="dk1"/>
                </a:solidFill>
                <a:latin typeface="Arial"/>
                <a:ea typeface="Arial"/>
                <a:cs typeface="Arial"/>
                <a:sym typeface="Arial"/>
              </a:rPr>
              <a:t> the finer the observed details.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For a fixed image area, the noticeable image quality is directly proportional to the value of </a:t>
            </a:r>
            <a:r>
              <a:rPr lang="en-US" sz="2400" dirty="0" err="1">
                <a:solidFill>
                  <a:schemeClr val="dk1"/>
                </a:solidFill>
                <a:latin typeface="Arial"/>
                <a:ea typeface="Arial"/>
                <a:cs typeface="Arial"/>
                <a:sym typeface="Arial"/>
              </a:rPr>
              <a:t>mn</a:t>
            </a:r>
            <a:r>
              <a:rPr lang="en-US" sz="2400" dirty="0">
                <a:solidFill>
                  <a:schemeClr val="dk1"/>
                </a:solidFill>
                <a:latin typeface="Arial"/>
                <a:ea typeface="Arial"/>
                <a:cs typeface="Arial"/>
                <a:sym typeface="Arial"/>
              </a:rPr>
              <a:t> results. </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Reduced spatial resolution, within the same area, may result in what is known as </a:t>
            </a:r>
            <a:r>
              <a:rPr lang="en-US" sz="2400" dirty="0">
                <a:solidFill>
                  <a:srgbClr val="003399"/>
                </a:solidFill>
                <a:latin typeface="Arial"/>
                <a:ea typeface="Arial"/>
                <a:cs typeface="Arial"/>
                <a:sym typeface="Arial"/>
              </a:rPr>
              <a:t>Checkerboard pattern.</a:t>
            </a:r>
            <a:endParaRPr dirty="0"/>
          </a:p>
          <a:p>
            <a:pPr marL="342900" indent="-342900">
              <a:lnSpc>
                <a:spcPct val="110000"/>
              </a:lnSpc>
              <a:spcBef>
                <a:spcPts val="960"/>
              </a:spcBef>
              <a:buClr>
                <a:schemeClr val="dk1"/>
              </a:buClr>
              <a:buSzPts val="2400"/>
              <a:buNone/>
            </a:pPr>
            <a:r>
              <a:rPr lang="en-US" sz="2400" dirty="0">
                <a:solidFill>
                  <a:schemeClr val="dk1"/>
                </a:solidFill>
                <a:latin typeface="Arial"/>
                <a:ea typeface="Arial"/>
                <a:cs typeface="Arial"/>
                <a:sym typeface="Arial"/>
              </a:rPr>
              <a:t>However beyond a certain fine spatial resolution, the human eye may not be able to notice improved quality.</a:t>
            </a:r>
            <a:endParaRPr dirty="0"/>
          </a:p>
        </p:txBody>
      </p:sp>
    </p:spTree>
    <p:extLst>
      <p:ext uri="{BB962C8B-B14F-4D97-AF65-F5344CB8AC3E}">
        <p14:creationId xmlns:p14="http://schemas.microsoft.com/office/powerpoint/2010/main" val="321258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2200276" y="0"/>
            <a:ext cx="8010525" cy="45085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b="1" i="1" dirty="0">
                <a:solidFill>
                  <a:schemeClr val="dk2"/>
                </a:solidFill>
                <a:latin typeface="Arial"/>
                <a:ea typeface="Arial"/>
                <a:cs typeface="Arial"/>
                <a:sym typeface="Arial"/>
              </a:rPr>
              <a:t>Spatial Resolution Vs Image Quality</a:t>
            </a:r>
            <a:endParaRPr dirty="0"/>
          </a:p>
        </p:txBody>
      </p:sp>
      <p:sp>
        <p:nvSpPr>
          <p:cNvPr id="190" name="Google Shape;190;p27"/>
          <p:cNvSpPr txBox="1">
            <a:spLocks noGrp="1"/>
          </p:cNvSpPr>
          <p:nvPr>
            <p:ph type="body" idx="1"/>
          </p:nvPr>
        </p:nvSpPr>
        <p:spPr>
          <a:xfrm>
            <a:off x="2338387" y="503237"/>
            <a:ext cx="8526462" cy="882650"/>
          </a:xfrm>
          <a:prstGeom prst="rect">
            <a:avLst/>
          </a:prstGeom>
          <a:noFill/>
          <a:ln>
            <a:noFill/>
          </a:ln>
        </p:spPr>
        <p:txBody>
          <a:bodyPr spcFirstLastPara="1" vert="horz" wrap="square" lIns="91425" tIns="45700" rIns="91425" bIns="45700" rtlCol="0" anchor="t" anchorCtr="0">
            <a:noAutofit/>
          </a:bodyPr>
          <a:lstStyle/>
          <a:p>
            <a:pPr marL="0" indent="0">
              <a:lnSpc>
                <a:spcPct val="110000"/>
              </a:lnSpc>
              <a:spcBef>
                <a:spcPts val="0"/>
              </a:spcBef>
              <a:buClr>
                <a:schemeClr val="dk1"/>
              </a:buClr>
              <a:buSzPts val="2000"/>
              <a:buNone/>
            </a:pPr>
            <a:r>
              <a:rPr lang="en-US" sz="2000">
                <a:solidFill>
                  <a:schemeClr val="dk1"/>
                </a:solidFill>
                <a:latin typeface="Arial"/>
                <a:ea typeface="Arial"/>
                <a:cs typeface="Arial"/>
                <a:sym typeface="Arial"/>
              </a:rPr>
              <a:t>Decreasing spatial resolution reduces image quality proportionally - </a:t>
            </a:r>
            <a:r>
              <a:rPr lang="en-US" sz="2000">
                <a:solidFill>
                  <a:srgbClr val="003399"/>
                </a:solidFill>
                <a:latin typeface="Arial"/>
                <a:ea typeface="Arial"/>
                <a:cs typeface="Arial"/>
                <a:sym typeface="Arial"/>
              </a:rPr>
              <a:t>Checkerboard pattern</a:t>
            </a:r>
            <a:r>
              <a:rPr lang="en-US" sz="2000">
                <a:solidFill>
                  <a:schemeClr val="dk1"/>
                </a:solidFill>
                <a:latin typeface="Arial"/>
                <a:ea typeface="Arial"/>
                <a:cs typeface="Arial"/>
                <a:sym typeface="Arial"/>
              </a:rPr>
              <a:t>. </a:t>
            </a:r>
            <a:endParaRPr/>
          </a:p>
        </p:txBody>
      </p:sp>
      <p:pic>
        <p:nvPicPr>
          <p:cNvPr id="191" name="Google Shape;191;p27"/>
          <p:cNvPicPr preferRelativeResize="0"/>
          <p:nvPr/>
        </p:nvPicPr>
        <p:blipFill rotWithShape="1">
          <a:blip r:embed="rId3">
            <a:alphaModFix/>
          </a:blip>
          <a:srcRect/>
          <a:stretch/>
        </p:blipFill>
        <p:spPr>
          <a:xfrm>
            <a:off x="2227263" y="1306513"/>
            <a:ext cx="7991475" cy="5094287"/>
          </a:xfrm>
          <a:prstGeom prst="rect">
            <a:avLst/>
          </a:prstGeom>
          <a:noFill/>
          <a:ln>
            <a:noFill/>
          </a:ln>
        </p:spPr>
      </p:pic>
      <p:sp>
        <p:nvSpPr>
          <p:cNvPr id="192" name="Google Shape;192;p27"/>
          <p:cNvSpPr txBox="1"/>
          <p:nvPr/>
        </p:nvSpPr>
        <p:spPr>
          <a:xfrm>
            <a:off x="1828800" y="6372225"/>
            <a:ext cx="8382000" cy="304800"/>
          </a:xfrm>
          <a:prstGeom prst="rect">
            <a:avLst/>
          </a:prstGeom>
          <a:noFill/>
          <a:ln>
            <a:noFill/>
          </a:ln>
        </p:spPr>
        <p:txBody>
          <a:bodyPr spcFirstLastPara="1" wrap="square" lIns="91425" tIns="45700" rIns="91425" bIns="45700" anchor="t" anchorCtr="0">
            <a:spAutoFit/>
          </a:bodyPr>
          <a:lstStyle/>
          <a:p>
            <a:pPr>
              <a:buClr>
                <a:schemeClr val="dk1"/>
              </a:buClr>
              <a:buSzPts val="1400"/>
            </a:pPr>
            <a:r>
              <a:rPr lang="en-US" sz="1400">
                <a:solidFill>
                  <a:schemeClr val="dk1"/>
                </a:solidFill>
                <a:latin typeface="Arial"/>
                <a:ea typeface="Arial"/>
                <a:cs typeface="Arial"/>
                <a:sym typeface="Arial"/>
              </a:rPr>
              <a:t>† Images extracted from DIP, 2</a:t>
            </a:r>
            <a:r>
              <a:rPr lang="en-US" sz="1400" baseline="30000">
                <a:solidFill>
                  <a:schemeClr val="dk1"/>
                </a:solidFill>
                <a:latin typeface="Arial"/>
                <a:ea typeface="Arial"/>
                <a:cs typeface="Arial"/>
                <a:sym typeface="Arial"/>
              </a:rPr>
              <a:t>nd</a:t>
            </a:r>
            <a:r>
              <a:rPr lang="en-US" sz="1400">
                <a:solidFill>
                  <a:schemeClr val="dk1"/>
                </a:solidFill>
                <a:latin typeface="Arial"/>
                <a:ea typeface="Arial"/>
                <a:cs typeface="Arial"/>
                <a:sym typeface="Arial"/>
              </a:rPr>
              <a:t> Edition, Gonzalez &amp; Woods, PH.</a:t>
            </a:r>
            <a:endParaRPr/>
          </a:p>
        </p:txBody>
      </p:sp>
    </p:spTree>
    <p:extLst>
      <p:ext uri="{BB962C8B-B14F-4D97-AF65-F5344CB8AC3E}">
        <p14:creationId xmlns:p14="http://schemas.microsoft.com/office/powerpoint/2010/main" val="3656602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2181226" y="0"/>
            <a:ext cx="8262937" cy="6397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400"/>
            </a:pPr>
            <a:r>
              <a:rPr lang="en-US" sz="2400" b="1" i="1">
                <a:solidFill>
                  <a:schemeClr val="dk2"/>
                </a:solidFill>
                <a:latin typeface="Arial"/>
                <a:ea typeface="Arial"/>
                <a:cs typeface="Arial"/>
                <a:sym typeface="Arial"/>
              </a:rPr>
              <a:t>Spatial Resolution Vs Image Quality - continued</a:t>
            </a:r>
            <a:endParaRPr/>
          </a:p>
        </p:txBody>
      </p:sp>
      <p:sp>
        <p:nvSpPr>
          <p:cNvPr id="198" name="Google Shape;198;p28"/>
          <p:cNvSpPr txBox="1">
            <a:spLocks noGrp="1"/>
          </p:cNvSpPr>
          <p:nvPr>
            <p:ph type="body" idx="1"/>
          </p:nvPr>
        </p:nvSpPr>
        <p:spPr>
          <a:xfrm>
            <a:off x="1828800" y="1181100"/>
            <a:ext cx="8610600" cy="914400"/>
          </a:xfrm>
          <a:prstGeom prst="rect">
            <a:avLst/>
          </a:prstGeom>
          <a:noFill/>
          <a:ln>
            <a:noFill/>
          </a:ln>
        </p:spPr>
        <p:txBody>
          <a:bodyPr spcFirstLastPara="1" vert="horz" wrap="square" lIns="91425" tIns="45700" rIns="91425" bIns="45700" rtlCol="0" anchor="t" anchorCtr="0">
            <a:noAutofit/>
          </a:bodyPr>
          <a:lstStyle/>
          <a:p>
            <a:pPr marL="288925" indent="-288925">
              <a:lnSpc>
                <a:spcPct val="110000"/>
              </a:lnSpc>
              <a:spcBef>
                <a:spcPts val="0"/>
              </a:spcBef>
              <a:buClr>
                <a:schemeClr val="dk1"/>
              </a:buClr>
              <a:buSzPts val="2400"/>
              <a:buNone/>
            </a:pPr>
            <a:r>
              <a:rPr lang="en-US" sz="2400">
                <a:solidFill>
                  <a:schemeClr val="dk1"/>
                </a:solidFill>
                <a:latin typeface="Arial"/>
                <a:ea typeface="Arial"/>
                <a:cs typeface="Arial"/>
                <a:sym typeface="Arial"/>
              </a:rPr>
              <a:t>The checkerboard effect is not visible if a lower–resolution image is displayed in a proportionately small window.  </a:t>
            </a:r>
            <a:endParaRPr/>
          </a:p>
        </p:txBody>
      </p:sp>
      <p:pic>
        <p:nvPicPr>
          <p:cNvPr id="199" name="Google Shape;199;p28"/>
          <p:cNvPicPr preferRelativeResize="0"/>
          <p:nvPr/>
        </p:nvPicPr>
        <p:blipFill rotWithShape="1">
          <a:blip r:embed="rId3">
            <a:alphaModFix/>
          </a:blip>
          <a:srcRect/>
          <a:stretch/>
        </p:blipFill>
        <p:spPr>
          <a:xfrm>
            <a:off x="1963737" y="2149475"/>
            <a:ext cx="8464550" cy="3829050"/>
          </a:xfrm>
          <a:prstGeom prst="rect">
            <a:avLst/>
          </a:prstGeom>
          <a:noFill/>
          <a:ln>
            <a:noFill/>
          </a:ln>
        </p:spPr>
      </p:pic>
    </p:spTree>
    <p:extLst>
      <p:ext uri="{BB962C8B-B14F-4D97-AF65-F5344CB8AC3E}">
        <p14:creationId xmlns:p14="http://schemas.microsoft.com/office/powerpoint/2010/main" val="3423414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2200276" y="0"/>
            <a:ext cx="7966075" cy="4111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dirty="0">
                <a:solidFill>
                  <a:schemeClr val="dk2"/>
                </a:solidFill>
                <a:latin typeface="Arial"/>
                <a:ea typeface="Arial"/>
                <a:cs typeface="Arial"/>
                <a:sym typeface="Arial"/>
              </a:rPr>
              <a:t>Effect of grey level resolution </a:t>
            </a:r>
            <a:endParaRPr dirty="0"/>
          </a:p>
        </p:txBody>
      </p:sp>
      <p:pic>
        <p:nvPicPr>
          <p:cNvPr id="205" name="Google Shape;205;p29"/>
          <p:cNvPicPr preferRelativeResize="0"/>
          <p:nvPr/>
        </p:nvPicPr>
        <p:blipFill rotWithShape="1">
          <a:blip r:embed="rId3">
            <a:alphaModFix/>
          </a:blip>
          <a:srcRect/>
          <a:stretch/>
        </p:blipFill>
        <p:spPr>
          <a:xfrm>
            <a:off x="1860551" y="957263"/>
            <a:ext cx="3449637" cy="1449387"/>
          </a:xfrm>
          <a:prstGeom prst="rect">
            <a:avLst/>
          </a:prstGeom>
          <a:noFill/>
          <a:ln>
            <a:noFill/>
          </a:ln>
        </p:spPr>
      </p:pic>
      <p:pic>
        <p:nvPicPr>
          <p:cNvPr id="206" name="Google Shape;206;p29"/>
          <p:cNvPicPr preferRelativeResize="0"/>
          <p:nvPr/>
        </p:nvPicPr>
        <p:blipFill rotWithShape="1">
          <a:blip r:embed="rId4">
            <a:alphaModFix/>
          </a:blip>
          <a:srcRect/>
          <a:stretch/>
        </p:blipFill>
        <p:spPr>
          <a:xfrm>
            <a:off x="7734301" y="1003300"/>
            <a:ext cx="2547937" cy="1338262"/>
          </a:xfrm>
          <a:prstGeom prst="rect">
            <a:avLst/>
          </a:prstGeom>
          <a:noFill/>
          <a:ln>
            <a:noFill/>
          </a:ln>
        </p:spPr>
      </p:pic>
      <p:sp>
        <p:nvSpPr>
          <p:cNvPr id="207" name="Google Shape;207;p29"/>
          <p:cNvSpPr txBox="1"/>
          <p:nvPr/>
        </p:nvSpPr>
        <p:spPr>
          <a:xfrm>
            <a:off x="5559426" y="1228725"/>
            <a:ext cx="2117725" cy="366712"/>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b="1">
                <a:solidFill>
                  <a:schemeClr val="dk1"/>
                </a:solidFill>
                <a:latin typeface="Arial"/>
                <a:ea typeface="Arial"/>
                <a:cs typeface="Arial"/>
                <a:sym typeface="Arial"/>
              </a:rPr>
              <a:t>f(i,j)← int(f(i,j)/2)</a:t>
            </a:r>
            <a:endParaRPr/>
          </a:p>
        </p:txBody>
      </p:sp>
      <p:cxnSp>
        <p:nvCxnSpPr>
          <p:cNvPr id="208" name="Google Shape;208;p29"/>
          <p:cNvCxnSpPr/>
          <p:nvPr/>
        </p:nvCxnSpPr>
        <p:spPr>
          <a:xfrm>
            <a:off x="5573712" y="1752600"/>
            <a:ext cx="1871662" cy="0"/>
          </a:xfrm>
          <a:prstGeom prst="straightConnector1">
            <a:avLst/>
          </a:prstGeom>
          <a:noFill/>
          <a:ln w="38100" cap="flat" cmpd="sng">
            <a:solidFill>
              <a:schemeClr val="dk1"/>
            </a:solidFill>
            <a:prstDash val="solid"/>
            <a:miter lim="800000"/>
            <a:headEnd type="none" w="med" len="med"/>
            <a:tailEnd type="triangle" w="med" len="med"/>
          </a:ln>
        </p:spPr>
      </p:cxnSp>
      <p:pic>
        <p:nvPicPr>
          <p:cNvPr id="209" name="Google Shape;209;p29"/>
          <p:cNvPicPr preferRelativeResize="0"/>
          <p:nvPr/>
        </p:nvPicPr>
        <p:blipFill rotWithShape="1">
          <a:blip r:embed="rId5">
            <a:alphaModFix/>
          </a:blip>
          <a:srcRect/>
          <a:stretch/>
        </p:blipFill>
        <p:spPr>
          <a:xfrm>
            <a:off x="1854201" y="2559050"/>
            <a:ext cx="2624137" cy="1492250"/>
          </a:xfrm>
          <a:prstGeom prst="rect">
            <a:avLst/>
          </a:prstGeom>
          <a:noFill/>
          <a:ln>
            <a:noFill/>
          </a:ln>
        </p:spPr>
      </p:pic>
      <p:pic>
        <p:nvPicPr>
          <p:cNvPr id="210" name="Google Shape;210;p29"/>
          <p:cNvPicPr preferRelativeResize="0"/>
          <p:nvPr/>
        </p:nvPicPr>
        <p:blipFill rotWithShape="1">
          <a:blip r:embed="rId6">
            <a:alphaModFix/>
          </a:blip>
          <a:srcRect/>
          <a:stretch/>
        </p:blipFill>
        <p:spPr>
          <a:xfrm>
            <a:off x="4716462" y="2571751"/>
            <a:ext cx="2747962" cy="1444625"/>
          </a:xfrm>
          <a:prstGeom prst="rect">
            <a:avLst/>
          </a:prstGeom>
          <a:noFill/>
          <a:ln>
            <a:noFill/>
          </a:ln>
        </p:spPr>
      </p:pic>
      <p:pic>
        <p:nvPicPr>
          <p:cNvPr id="211" name="Google Shape;211;p29"/>
          <p:cNvPicPr preferRelativeResize="0"/>
          <p:nvPr/>
        </p:nvPicPr>
        <p:blipFill rotWithShape="1">
          <a:blip r:embed="rId7">
            <a:alphaModFix/>
          </a:blip>
          <a:srcRect/>
          <a:stretch/>
        </p:blipFill>
        <p:spPr>
          <a:xfrm>
            <a:off x="7800976" y="2528887"/>
            <a:ext cx="2579687" cy="1466850"/>
          </a:xfrm>
          <a:prstGeom prst="rect">
            <a:avLst/>
          </a:prstGeom>
          <a:noFill/>
          <a:ln>
            <a:noFill/>
          </a:ln>
        </p:spPr>
      </p:pic>
      <p:pic>
        <p:nvPicPr>
          <p:cNvPr id="212" name="Google Shape;212;p29"/>
          <p:cNvPicPr preferRelativeResize="0"/>
          <p:nvPr/>
        </p:nvPicPr>
        <p:blipFill rotWithShape="1">
          <a:blip r:embed="rId8">
            <a:alphaModFix/>
          </a:blip>
          <a:srcRect/>
          <a:stretch/>
        </p:blipFill>
        <p:spPr>
          <a:xfrm>
            <a:off x="1955800" y="4230688"/>
            <a:ext cx="2576512" cy="1411287"/>
          </a:xfrm>
          <a:prstGeom prst="rect">
            <a:avLst/>
          </a:prstGeom>
          <a:noFill/>
          <a:ln>
            <a:noFill/>
          </a:ln>
        </p:spPr>
      </p:pic>
      <p:pic>
        <p:nvPicPr>
          <p:cNvPr id="213" name="Google Shape;213;p29"/>
          <p:cNvPicPr preferRelativeResize="0"/>
          <p:nvPr/>
        </p:nvPicPr>
        <p:blipFill rotWithShape="1">
          <a:blip r:embed="rId9">
            <a:alphaModFix/>
          </a:blip>
          <a:srcRect/>
          <a:stretch/>
        </p:blipFill>
        <p:spPr>
          <a:xfrm>
            <a:off x="4799012" y="4205288"/>
            <a:ext cx="2684462" cy="1462087"/>
          </a:xfrm>
          <a:prstGeom prst="rect">
            <a:avLst/>
          </a:prstGeom>
          <a:noFill/>
          <a:ln>
            <a:noFill/>
          </a:ln>
        </p:spPr>
      </p:pic>
      <p:pic>
        <p:nvPicPr>
          <p:cNvPr id="214" name="Google Shape;214;p29"/>
          <p:cNvPicPr preferRelativeResize="0"/>
          <p:nvPr/>
        </p:nvPicPr>
        <p:blipFill rotWithShape="1">
          <a:blip r:embed="rId10">
            <a:alphaModFix/>
          </a:blip>
          <a:srcRect/>
          <a:stretch/>
        </p:blipFill>
        <p:spPr>
          <a:xfrm>
            <a:off x="7759700" y="4202113"/>
            <a:ext cx="2697162" cy="1417637"/>
          </a:xfrm>
          <a:prstGeom prst="rect">
            <a:avLst/>
          </a:prstGeom>
          <a:noFill/>
          <a:ln>
            <a:noFill/>
          </a:ln>
        </p:spPr>
      </p:pic>
      <p:sp>
        <p:nvSpPr>
          <p:cNvPr id="215" name="Google Shape;215;p29"/>
          <p:cNvSpPr txBox="1"/>
          <p:nvPr/>
        </p:nvSpPr>
        <p:spPr>
          <a:xfrm>
            <a:off x="1901826" y="5849938"/>
            <a:ext cx="8504237" cy="701675"/>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Arial"/>
                <a:ea typeface="Arial"/>
                <a:cs typeface="Arial"/>
                <a:sym typeface="Arial"/>
              </a:rPr>
              <a:t>Original image f is reasonably bright, but gradually the pixels get darker as the Grey-level resolution decreases.</a:t>
            </a:r>
            <a:endParaRPr/>
          </a:p>
        </p:txBody>
      </p:sp>
    </p:spTree>
    <p:extLst>
      <p:ext uri="{BB962C8B-B14F-4D97-AF65-F5344CB8AC3E}">
        <p14:creationId xmlns:p14="http://schemas.microsoft.com/office/powerpoint/2010/main" val="210684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p:tgtEl>
                                          <p:spTgt spid="20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 calcmode="lin" valueType="num">
                                      <p:cBhvr additive="base">
                                        <p:cTn id="12" dur="500"/>
                                        <p:tgtEl>
                                          <p:spTgt spid="20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 calcmode="lin" valueType="num">
                                      <p:cBhvr additive="base">
                                        <p:cTn id="17" dur="500"/>
                                        <p:tgtEl>
                                          <p:spTgt spid="20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additive="base">
                                        <p:cTn id="22" dur="500"/>
                                        <p:tgtEl>
                                          <p:spTgt spid="2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981200" y="274637"/>
            <a:ext cx="8229600" cy="411162"/>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2"/>
              </a:buClr>
              <a:buSzPts val="2800"/>
            </a:pPr>
            <a:r>
              <a:rPr lang="en-US" sz="2800">
                <a:solidFill>
                  <a:schemeClr val="dk2"/>
                </a:solidFill>
                <a:latin typeface="Arial"/>
                <a:ea typeface="Arial"/>
                <a:cs typeface="Arial"/>
                <a:sym typeface="Arial"/>
              </a:rPr>
              <a:t>Effect of grey level resolution </a:t>
            </a:r>
            <a:endParaRPr/>
          </a:p>
        </p:txBody>
      </p:sp>
      <p:pic>
        <p:nvPicPr>
          <p:cNvPr id="221" name="Google Shape;221;p30"/>
          <p:cNvPicPr preferRelativeResize="0"/>
          <p:nvPr/>
        </p:nvPicPr>
        <p:blipFill rotWithShape="1">
          <a:blip r:embed="rId3">
            <a:alphaModFix/>
          </a:blip>
          <a:srcRect/>
          <a:stretch/>
        </p:blipFill>
        <p:spPr>
          <a:xfrm>
            <a:off x="5181600" y="838200"/>
            <a:ext cx="2209800" cy="1657350"/>
          </a:xfrm>
          <a:prstGeom prst="rect">
            <a:avLst/>
          </a:prstGeom>
          <a:noFill/>
          <a:ln>
            <a:noFill/>
          </a:ln>
        </p:spPr>
      </p:pic>
      <p:pic>
        <p:nvPicPr>
          <p:cNvPr id="222" name="Google Shape;222;p30"/>
          <p:cNvPicPr preferRelativeResize="0"/>
          <p:nvPr/>
        </p:nvPicPr>
        <p:blipFill rotWithShape="1">
          <a:blip r:embed="rId4">
            <a:alphaModFix/>
          </a:blip>
          <a:srcRect/>
          <a:stretch/>
        </p:blipFill>
        <p:spPr>
          <a:xfrm>
            <a:off x="7467600" y="838200"/>
            <a:ext cx="2209800" cy="1649412"/>
          </a:xfrm>
          <a:prstGeom prst="rect">
            <a:avLst/>
          </a:prstGeom>
          <a:noFill/>
          <a:ln>
            <a:noFill/>
          </a:ln>
        </p:spPr>
      </p:pic>
      <p:pic>
        <p:nvPicPr>
          <p:cNvPr id="223" name="Google Shape;223;p30"/>
          <p:cNvPicPr preferRelativeResize="0"/>
          <p:nvPr/>
        </p:nvPicPr>
        <p:blipFill rotWithShape="1">
          <a:blip r:embed="rId5">
            <a:alphaModFix/>
          </a:blip>
          <a:srcRect/>
          <a:stretch/>
        </p:blipFill>
        <p:spPr>
          <a:xfrm>
            <a:off x="2711450" y="2852737"/>
            <a:ext cx="2209800" cy="1662112"/>
          </a:xfrm>
          <a:prstGeom prst="rect">
            <a:avLst/>
          </a:prstGeom>
          <a:noFill/>
          <a:ln>
            <a:noFill/>
          </a:ln>
        </p:spPr>
      </p:pic>
      <p:pic>
        <p:nvPicPr>
          <p:cNvPr id="224" name="Google Shape;224;p30"/>
          <p:cNvPicPr preferRelativeResize="0"/>
          <p:nvPr/>
        </p:nvPicPr>
        <p:blipFill rotWithShape="1">
          <a:blip r:embed="rId6">
            <a:alphaModFix/>
          </a:blip>
          <a:srcRect/>
          <a:stretch/>
        </p:blipFill>
        <p:spPr>
          <a:xfrm>
            <a:off x="5029200" y="2819400"/>
            <a:ext cx="2184400" cy="1638300"/>
          </a:xfrm>
          <a:prstGeom prst="rect">
            <a:avLst/>
          </a:prstGeom>
          <a:noFill/>
          <a:ln>
            <a:noFill/>
          </a:ln>
        </p:spPr>
      </p:pic>
      <p:pic>
        <p:nvPicPr>
          <p:cNvPr id="225" name="Google Shape;225;p30"/>
          <p:cNvPicPr preferRelativeResize="0"/>
          <p:nvPr/>
        </p:nvPicPr>
        <p:blipFill rotWithShape="1">
          <a:blip r:embed="rId7">
            <a:alphaModFix/>
          </a:blip>
          <a:srcRect/>
          <a:stretch/>
        </p:blipFill>
        <p:spPr>
          <a:xfrm>
            <a:off x="7391400" y="2743200"/>
            <a:ext cx="2209800" cy="1657350"/>
          </a:xfrm>
          <a:prstGeom prst="rect">
            <a:avLst/>
          </a:prstGeom>
          <a:noFill/>
          <a:ln>
            <a:noFill/>
          </a:ln>
        </p:spPr>
      </p:pic>
      <p:pic>
        <p:nvPicPr>
          <p:cNvPr id="226" name="Google Shape;226;p30"/>
          <p:cNvPicPr preferRelativeResize="0"/>
          <p:nvPr/>
        </p:nvPicPr>
        <p:blipFill rotWithShape="1">
          <a:blip r:embed="rId8">
            <a:alphaModFix/>
          </a:blip>
          <a:srcRect/>
          <a:stretch/>
        </p:blipFill>
        <p:spPr>
          <a:xfrm>
            <a:off x="2667000" y="4724400"/>
            <a:ext cx="2209800" cy="1662112"/>
          </a:xfrm>
          <a:prstGeom prst="rect">
            <a:avLst/>
          </a:prstGeom>
          <a:noFill/>
          <a:ln>
            <a:noFill/>
          </a:ln>
        </p:spPr>
      </p:pic>
      <p:pic>
        <p:nvPicPr>
          <p:cNvPr id="227" name="Google Shape;227;p30"/>
          <p:cNvPicPr preferRelativeResize="0"/>
          <p:nvPr/>
        </p:nvPicPr>
        <p:blipFill rotWithShape="1">
          <a:blip r:embed="rId9">
            <a:alphaModFix/>
          </a:blip>
          <a:srcRect/>
          <a:stretch/>
        </p:blipFill>
        <p:spPr>
          <a:xfrm>
            <a:off x="2743200" y="838200"/>
            <a:ext cx="2286000" cy="1714500"/>
          </a:xfrm>
          <a:prstGeom prst="rect">
            <a:avLst/>
          </a:prstGeom>
          <a:noFill/>
          <a:ln>
            <a:noFill/>
          </a:ln>
        </p:spPr>
      </p:pic>
      <p:pic>
        <p:nvPicPr>
          <p:cNvPr id="228" name="Google Shape;228;p30"/>
          <p:cNvPicPr preferRelativeResize="0"/>
          <p:nvPr/>
        </p:nvPicPr>
        <p:blipFill rotWithShape="1">
          <a:blip r:embed="rId10">
            <a:alphaModFix/>
          </a:blip>
          <a:srcRect/>
          <a:stretch/>
        </p:blipFill>
        <p:spPr>
          <a:xfrm>
            <a:off x="5029200" y="4724400"/>
            <a:ext cx="2209800" cy="1662112"/>
          </a:xfrm>
          <a:prstGeom prst="rect">
            <a:avLst/>
          </a:prstGeom>
          <a:noFill/>
          <a:ln>
            <a:noFill/>
          </a:ln>
        </p:spPr>
      </p:pic>
      <p:pic>
        <p:nvPicPr>
          <p:cNvPr id="229" name="Google Shape;229;p30"/>
          <p:cNvPicPr preferRelativeResize="0"/>
          <p:nvPr/>
        </p:nvPicPr>
        <p:blipFill rotWithShape="1">
          <a:blip r:embed="rId11">
            <a:alphaModFix/>
          </a:blip>
          <a:srcRect/>
          <a:stretch/>
        </p:blipFill>
        <p:spPr>
          <a:xfrm>
            <a:off x="7467600" y="4724400"/>
            <a:ext cx="2209800" cy="1649412"/>
          </a:xfrm>
          <a:prstGeom prst="rect">
            <a:avLst/>
          </a:prstGeom>
          <a:noFill/>
          <a:ln>
            <a:noFill/>
          </a:ln>
        </p:spPr>
      </p:pic>
      <p:sp>
        <p:nvSpPr>
          <p:cNvPr id="230" name="Google Shape;230;p30"/>
          <p:cNvSpPr txBox="1"/>
          <p:nvPr/>
        </p:nvSpPr>
        <p:spPr>
          <a:xfrm>
            <a:off x="3012440" y="2495550"/>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8 bits</a:t>
            </a:r>
            <a:endParaRPr/>
          </a:p>
        </p:txBody>
      </p:sp>
      <p:sp>
        <p:nvSpPr>
          <p:cNvPr id="231" name="Google Shape;231;p30"/>
          <p:cNvSpPr txBox="1"/>
          <p:nvPr/>
        </p:nvSpPr>
        <p:spPr>
          <a:xfrm>
            <a:off x="5715000" y="2514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7 bits</a:t>
            </a:r>
            <a:endParaRPr/>
          </a:p>
        </p:txBody>
      </p:sp>
      <p:sp>
        <p:nvSpPr>
          <p:cNvPr id="232" name="Google Shape;232;p30"/>
          <p:cNvSpPr txBox="1"/>
          <p:nvPr/>
        </p:nvSpPr>
        <p:spPr>
          <a:xfrm>
            <a:off x="8077200" y="2514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6 bits</a:t>
            </a:r>
            <a:endParaRPr/>
          </a:p>
        </p:txBody>
      </p:sp>
      <p:sp>
        <p:nvSpPr>
          <p:cNvPr id="233" name="Google Shape;233;p30"/>
          <p:cNvSpPr txBox="1"/>
          <p:nvPr/>
        </p:nvSpPr>
        <p:spPr>
          <a:xfrm>
            <a:off x="3429000" y="44958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5 bits</a:t>
            </a:r>
            <a:endParaRPr/>
          </a:p>
        </p:txBody>
      </p:sp>
      <p:sp>
        <p:nvSpPr>
          <p:cNvPr id="234" name="Google Shape;234;p30"/>
          <p:cNvSpPr txBox="1"/>
          <p:nvPr/>
        </p:nvSpPr>
        <p:spPr>
          <a:xfrm>
            <a:off x="5867400" y="4419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4 bits</a:t>
            </a:r>
            <a:endParaRPr/>
          </a:p>
        </p:txBody>
      </p:sp>
      <p:sp>
        <p:nvSpPr>
          <p:cNvPr id="235" name="Google Shape;235;p30"/>
          <p:cNvSpPr txBox="1"/>
          <p:nvPr/>
        </p:nvSpPr>
        <p:spPr>
          <a:xfrm>
            <a:off x="8153400" y="44196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3 bits</a:t>
            </a:r>
            <a:endParaRPr/>
          </a:p>
        </p:txBody>
      </p:sp>
      <p:sp>
        <p:nvSpPr>
          <p:cNvPr id="236" name="Google Shape;236;p30"/>
          <p:cNvSpPr txBox="1"/>
          <p:nvPr/>
        </p:nvSpPr>
        <p:spPr>
          <a:xfrm>
            <a:off x="3276600" y="640080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2 bits</a:t>
            </a:r>
            <a:endParaRPr/>
          </a:p>
        </p:txBody>
      </p:sp>
      <p:sp>
        <p:nvSpPr>
          <p:cNvPr id="237" name="Google Shape;237;p30"/>
          <p:cNvSpPr txBox="1"/>
          <p:nvPr/>
        </p:nvSpPr>
        <p:spPr>
          <a:xfrm>
            <a:off x="5880100" y="6381751"/>
            <a:ext cx="6858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1 bit</a:t>
            </a:r>
            <a:endParaRPr/>
          </a:p>
        </p:txBody>
      </p:sp>
      <p:sp>
        <p:nvSpPr>
          <p:cNvPr id="238" name="Google Shape;238;p30"/>
          <p:cNvSpPr txBox="1"/>
          <p:nvPr/>
        </p:nvSpPr>
        <p:spPr>
          <a:xfrm>
            <a:off x="8153400" y="6400801"/>
            <a:ext cx="990600" cy="274637"/>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00" b="1">
                <a:solidFill>
                  <a:schemeClr val="dk1"/>
                </a:solidFill>
                <a:latin typeface="Arial"/>
                <a:ea typeface="Arial"/>
                <a:cs typeface="Arial"/>
                <a:sym typeface="Arial"/>
              </a:rPr>
              <a:t>0 bits  !!!</a:t>
            </a:r>
            <a:endParaRPr/>
          </a:p>
        </p:txBody>
      </p:sp>
    </p:spTree>
    <p:extLst>
      <p:ext uri="{BB962C8B-B14F-4D97-AF65-F5344CB8AC3E}">
        <p14:creationId xmlns:p14="http://schemas.microsoft.com/office/powerpoint/2010/main" val="181510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p:tgtEl>
                                          <p:spTgt spid="2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07515"/>
          </a:xfrm>
        </p:spPr>
        <p:txBody>
          <a:bodyPr>
            <a:noAutofit/>
          </a:bodyPr>
          <a:lstStyle/>
          <a:p>
            <a:r>
              <a:rPr lang="en-US" sz="2000" dirty="0"/>
              <a:t>Sometimes, the range of values spanned by the </a:t>
            </a:r>
            <a:r>
              <a:rPr lang="en-US" sz="2000" dirty="0" smtClean="0"/>
              <a:t>grayscale </a:t>
            </a:r>
            <a:r>
              <a:rPr lang="en-US" sz="2000" dirty="0"/>
              <a:t>is referred to as </a:t>
            </a:r>
            <a:r>
              <a:rPr lang="en-US" sz="2000" dirty="0" smtClean="0"/>
              <a:t>the </a:t>
            </a:r>
            <a:r>
              <a:rPr lang="en-US" sz="2000" i="1" dirty="0" smtClean="0"/>
              <a:t>dynamic </a:t>
            </a:r>
            <a:r>
              <a:rPr lang="en-US" sz="2000" i="1" dirty="0"/>
              <a:t>range</a:t>
            </a:r>
            <a:r>
              <a:rPr lang="en-US" sz="2000" dirty="0"/>
              <a:t>, a term used in different ways in different fields. Here, we define </a:t>
            </a:r>
            <a:r>
              <a:rPr lang="en-US" sz="2000" dirty="0" smtClean="0"/>
              <a:t>the dynamic </a:t>
            </a:r>
            <a:r>
              <a:rPr lang="en-US" sz="2000" dirty="0"/>
              <a:t>range of an imaging system to be the ratio of the maximum </a:t>
            </a:r>
            <a:r>
              <a:rPr lang="en-US" sz="2000" dirty="0" smtClean="0"/>
              <a:t>measurable intensity </a:t>
            </a:r>
            <a:r>
              <a:rPr lang="en-US" sz="2000" dirty="0"/>
              <a:t>to the minimum detectable intensity level in the system. As a rule, </a:t>
            </a:r>
            <a:r>
              <a:rPr lang="en-US" sz="2000" dirty="0" smtClean="0"/>
              <a:t>the upper </a:t>
            </a:r>
            <a:r>
              <a:rPr lang="en-US" sz="2000" dirty="0"/>
              <a:t>limit is determined by </a:t>
            </a:r>
            <a:r>
              <a:rPr lang="en-US" sz="2000" i="1" dirty="0"/>
              <a:t>saturation </a:t>
            </a:r>
            <a:r>
              <a:rPr lang="en-US" sz="2000" dirty="0"/>
              <a:t>and the lower limit by </a:t>
            </a:r>
            <a:r>
              <a:rPr lang="en-US" sz="2000" i="1" dirty="0"/>
              <a:t>noise</a:t>
            </a:r>
            <a:r>
              <a:rPr lang="en-US" sz="2000" dirty="0"/>
              <a:t>, although </a:t>
            </a:r>
            <a:r>
              <a:rPr lang="en-US" sz="2000" dirty="0" smtClean="0"/>
              <a:t>noise can </a:t>
            </a:r>
            <a:r>
              <a:rPr lang="en-US" sz="2000" dirty="0"/>
              <a:t>be present also in lighter intensities. </a:t>
            </a:r>
            <a:r>
              <a:rPr lang="en-US" sz="2000" dirty="0" smtClean="0"/>
              <a:t/>
            </a:r>
            <a:br>
              <a:rPr lang="en-US" sz="2000" dirty="0" smtClean="0"/>
            </a:br>
            <a:endParaRPr lang="en-US" sz="2000" dirty="0"/>
          </a:p>
        </p:txBody>
      </p:sp>
      <p:pic>
        <p:nvPicPr>
          <p:cNvPr id="3" name="Picture 2"/>
          <p:cNvPicPr>
            <a:picLocks noChangeAspect="1"/>
          </p:cNvPicPr>
          <p:nvPr/>
        </p:nvPicPr>
        <p:blipFill>
          <a:blip r:embed="rId2"/>
          <a:stretch>
            <a:fillRect/>
          </a:stretch>
        </p:blipFill>
        <p:spPr>
          <a:xfrm>
            <a:off x="838200" y="1930022"/>
            <a:ext cx="8483186" cy="4582538"/>
          </a:xfrm>
          <a:prstGeom prst="rect">
            <a:avLst/>
          </a:prstGeom>
        </p:spPr>
      </p:pic>
    </p:spTree>
    <p:extLst>
      <p:ext uri="{BB962C8B-B14F-4D97-AF65-F5344CB8AC3E}">
        <p14:creationId xmlns:p14="http://schemas.microsoft.com/office/powerpoint/2010/main" val="63924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REPRESENTING DIGITAL IMAGES </a:t>
            </a:r>
            <a:endParaRPr lang="en-US" dirty="0"/>
          </a:p>
        </p:txBody>
      </p:sp>
      <p:sp>
        <p:nvSpPr>
          <p:cNvPr id="4" name="Content Placeholder 3"/>
          <p:cNvSpPr>
            <a:spLocks noGrp="1"/>
          </p:cNvSpPr>
          <p:nvPr>
            <p:ph idx="1"/>
          </p:nvPr>
        </p:nvSpPr>
        <p:spPr/>
        <p:txBody>
          <a:bodyPr/>
          <a:lstStyle/>
          <a:p>
            <a:r>
              <a:rPr lang="en-US" dirty="0"/>
              <a:t>The number, </a:t>
            </a:r>
            <a:r>
              <a:rPr lang="en-US" i="1" dirty="0"/>
              <a:t>b</a:t>
            </a:r>
            <a:r>
              <a:rPr lang="en-US" dirty="0"/>
              <a:t>, of bits required to store a digital image is</a:t>
            </a:r>
            <a:r>
              <a:rPr lang="en-US" dirty="0" smtClean="0"/>
              <a:t> </a:t>
            </a:r>
          </a:p>
          <a:p>
            <a:r>
              <a:rPr lang="en-US" dirty="0" smtClean="0"/>
              <a:t>b = M * N * K</a:t>
            </a:r>
          </a:p>
          <a:p>
            <a:r>
              <a:rPr lang="en-US" dirty="0" smtClean="0"/>
              <a:t>When M = N</a:t>
            </a:r>
          </a:p>
          <a:p>
            <a:r>
              <a:rPr lang="en-US" dirty="0" smtClean="0"/>
              <a:t>B = N^2 * k</a:t>
            </a:r>
          </a:p>
          <a:p>
            <a:pPr marL="0" indent="0">
              <a:buNone/>
            </a:pPr>
            <a:r>
              <a:rPr lang="en-US" dirty="0" smtClean="0"/>
              <a:t/>
            </a:r>
            <a:br>
              <a:rPr lang="en-US" dirty="0" smtClean="0"/>
            </a:br>
            <a:endParaRPr lang="en-US" dirty="0"/>
          </a:p>
        </p:txBody>
      </p:sp>
    </p:spTree>
    <p:extLst>
      <p:ext uri="{BB962C8B-B14F-4D97-AF65-F5344CB8AC3E}">
        <p14:creationId xmlns:p14="http://schemas.microsoft.com/office/powerpoint/2010/main" val="122672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2056" y="544132"/>
            <a:ext cx="7014353" cy="5296212"/>
          </a:xfrm>
          <a:prstGeom prst="rect">
            <a:avLst/>
          </a:prstGeom>
        </p:spPr>
      </p:pic>
    </p:spTree>
    <p:extLst>
      <p:ext uri="{BB962C8B-B14F-4D97-AF65-F5344CB8AC3E}">
        <p14:creationId xmlns:p14="http://schemas.microsoft.com/office/powerpoint/2010/main" val="1688880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8067358" cy="4450118"/>
          </a:xfrm>
          <a:prstGeom prst="rect">
            <a:avLst/>
          </a:prstGeom>
        </p:spPr>
      </p:pic>
    </p:spTree>
    <p:extLst>
      <p:ext uri="{BB962C8B-B14F-4D97-AF65-F5344CB8AC3E}">
        <p14:creationId xmlns:p14="http://schemas.microsoft.com/office/powerpoint/2010/main" val="239090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680" y="203200"/>
            <a:ext cx="11043920" cy="6573520"/>
          </a:xfrm>
        </p:spPr>
        <p:txBody>
          <a:bodyPr>
            <a:normAutofit fontScale="85000" lnSpcReduction="10000"/>
          </a:bodyPr>
          <a:lstStyle/>
          <a:p>
            <a:r>
              <a:rPr lang="en-US" dirty="0" smtClean="0"/>
              <a:t>The size of a digital image file depends on its resolution, color depth, and file format.</a:t>
            </a:r>
          </a:p>
          <a:p>
            <a:r>
              <a:rPr lang="en-US" dirty="0" smtClean="0"/>
              <a:t>Given that the image has a resolution of m = 1000 x n = 1000 pixels and a color depth of k = 8 bits per pixel (</a:t>
            </a:r>
            <a:r>
              <a:rPr lang="en-US" dirty="0" err="1" smtClean="0"/>
              <a:t>bpp</a:t>
            </a:r>
            <a:r>
              <a:rPr lang="en-US" dirty="0" smtClean="0"/>
              <a:t>), we can calculate the size of the image as follows:</a:t>
            </a:r>
          </a:p>
          <a:p>
            <a:r>
              <a:rPr lang="en-US" dirty="0" smtClean="0"/>
              <a:t>Number of pixels = m x n = 1000 x 1000 = 1,000,000 pixels</a:t>
            </a:r>
          </a:p>
          <a:p>
            <a:r>
              <a:rPr lang="en-US" dirty="0" smtClean="0"/>
              <a:t>Size per pixel = k/8 bytes per pixel = 8/8 = 1 byte per pixel</a:t>
            </a:r>
          </a:p>
          <a:p>
            <a:r>
              <a:rPr lang="en-US" dirty="0" smtClean="0"/>
              <a:t>Therefore, the size of the image file in bytes is:</a:t>
            </a:r>
          </a:p>
          <a:p>
            <a:r>
              <a:rPr lang="en-US" dirty="0" smtClean="0"/>
              <a:t>Size in bytes = Number of pixels x Size per pixel = 1,000,000 x 1 = 1,000,000 bytes</a:t>
            </a:r>
          </a:p>
          <a:p>
            <a:r>
              <a:rPr lang="en-US" dirty="0" smtClean="0"/>
              <a:t>To convert this to kilobytes (KB) and megabytes (MB), we can use the following conversion factors:</a:t>
            </a:r>
          </a:p>
          <a:p>
            <a:r>
              <a:rPr lang="en-US" dirty="0" smtClean="0"/>
              <a:t>1 KB = 1024 bytes</a:t>
            </a:r>
          </a:p>
          <a:p>
            <a:r>
              <a:rPr lang="en-US" dirty="0" smtClean="0"/>
              <a:t>1 MB = 1024 KB</a:t>
            </a:r>
          </a:p>
          <a:p>
            <a:r>
              <a:rPr lang="en-US" dirty="0" smtClean="0"/>
              <a:t>So, the size of the image file in kilobytes and megabytes is:</a:t>
            </a:r>
          </a:p>
          <a:p>
            <a:r>
              <a:rPr lang="en-US" dirty="0" smtClean="0"/>
              <a:t>Size in KB = Size in bytes / 1024 = 1,000,000 / 1024 = 976.5625 KB (approx.)</a:t>
            </a:r>
          </a:p>
          <a:p>
            <a:r>
              <a:rPr lang="en-US" dirty="0" smtClean="0"/>
              <a:t>Size in MB = Size in KB / 1024 = 976.5625 / 1024 = 0.95367 MB (approx.)</a:t>
            </a:r>
          </a:p>
          <a:p>
            <a:r>
              <a:rPr lang="en-US" dirty="0" smtClean="0"/>
              <a:t>Therefore, to store this digital image, we would need approximately 1,000,000 bytes, 976.5625 KB or 0.95367 MB of storage space.</a:t>
            </a:r>
          </a:p>
          <a:p>
            <a:endParaRPr lang="en-US" dirty="0"/>
          </a:p>
        </p:txBody>
      </p:sp>
    </p:spTree>
    <p:extLst>
      <p:ext uri="{BB962C8B-B14F-4D97-AF65-F5344CB8AC3E}">
        <p14:creationId xmlns:p14="http://schemas.microsoft.com/office/powerpoint/2010/main" val="3498082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INTENSITY RESOLUTION</a:t>
            </a:r>
            <a:r>
              <a:rPr lang="en-US" dirty="0" smtClean="0"/>
              <a:t> </a:t>
            </a:r>
            <a:endParaRPr lang="en-US" dirty="0"/>
          </a:p>
        </p:txBody>
      </p:sp>
      <p:sp>
        <p:nvSpPr>
          <p:cNvPr id="3" name="Content Placeholder 2"/>
          <p:cNvSpPr>
            <a:spLocks noGrp="1"/>
          </p:cNvSpPr>
          <p:nvPr>
            <p:ph idx="1"/>
          </p:nvPr>
        </p:nvSpPr>
        <p:spPr>
          <a:xfrm>
            <a:off x="838200" y="1825625"/>
            <a:ext cx="10515600" cy="4819015"/>
          </a:xfrm>
        </p:spPr>
        <p:txBody>
          <a:bodyPr>
            <a:normAutofit fontScale="92500"/>
          </a:bodyPr>
          <a:lstStyle/>
          <a:p>
            <a:r>
              <a:rPr lang="en-US" dirty="0"/>
              <a:t>Intuitively, </a:t>
            </a:r>
            <a:r>
              <a:rPr lang="en-US" i="1" dirty="0"/>
              <a:t>spatial resolution </a:t>
            </a:r>
            <a:r>
              <a:rPr lang="en-US" dirty="0"/>
              <a:t>is a measure of the smallest discernible detail in </a:t>
            </a:r>
            <a:r>
              <a:rPr lang="en-US" dirty="0" smtClean="0"/>
              <a:t>an image</a:t>
            </a:r>
            <a:r>
              <a:rPr lang="en-US" dirty="0"/>
              <a:t>. Quantitatively, spatial resolution can be stated in several ways, with </a:t>
            </a:r>
            <a:r>
              <a:rPr lang="en-US" i="1" dirty="0" smtClean="0"/>
              <a:t>line pairs </a:t>
            </a:r>
            <a:r>
              <a:rPr lang="en-US" i="1" dirty="0"/>
              <a:t>per unit distance</a:t>
            </a:r>
            <a:r>
              <a:rPr lang="en-US" dirty="0"/>
              <a:t>, and </a:t>
            </a:r>
            <a:r>
              <a:rPr lang="en-US" i="1" dirty="0"/>
              <a:t>dots (pixels) per unit distance </a:t>
            </a:r>
            <a:r>
              <a:rPr lang="en-US" dirty="0"/>
              <a:t>being </a:t>
            </a:r>
            <a:r>
              <a:rPr lang="en-US" dirty="0" smtClean="0"/>
              <a:t>common measures. Suppose </a:t>
            </a:r>
            <a:r>
              <a:rPr lang="en-US" dirty="0"/>
              <a:t>that we construct a chart with alternating black and white vertical </a:t>
            </a:r>
            <a:r>
              <a:rPr lang="en-US" dirty="0" smtClean="0"/>
              <a:t>lines, each </a:t>
            </a:r>
            <a:r>
              <a:rPr lang="en-US" dirty="0"/>
              <a:t>of width </a:t>
            </a:r>
            <a:r>
              <a:rPr lang="en-US" i="1" dirty="0"/>
              <a:t>W </a:t>
            </a:r>
            <a:r>
              <a:rPr lang="en-US" dirty="0"/>
              <a:t>units (</a:t>
            </a:r>
            <a:r>
              <a:rPr lang="en-US" i="1" dirty="0"/>
              <a:t>W </a:t>
            </a:r>
            <a:r>
              <a:rPr lang="en-US" dirty="0"/>
              <a:t>can be less than 1). The width of a </a:t>
            </a:r>
            <a:r>
              <a:rPr lang="en-US" i="1" dirty="0"/>
              <a:t>line pair </a:t>
            </a:r>
            <a:r>
              <a:rPr lang="en-US" dirty="0"/>
              <a:t>is thus 2</a:t>
            </a:r>
            <a:r>
              <a:rPr lang="en-US" i="1" dirty="0"/>
              <a:t>W</a:t>
            </a:r>
            <a:r>
              <a:rPr lang="en-US" dirty="0"/>
              <a:t>, </a:t>
            </a:r>
            <a:r>
              <a:rPr lang="en-US" dirty="0" smtClean="0"/>
              <a:t>and there </a:t>
            </a:r>
            <a:r>
              <a:rPr lang="en-US" dirty="0"/>
              <a:t>are </a:t>
            </a:r>
            <a:r>
              <a:rPr lang="en-US" i="1" dirty="0"/>
              <a:t>W </a:t>
            </a:r>
            <a:r>
              <a:rPr lang="en-US" dirty="0"/>
              <a:t>2 line pairs per unit distance. For example, if the width of a line is 0.1 </a:t>
            </a:r>
            <a:r>
              <a:rPr lang="en-US" dirty="0" smtClean="0"/>
              <a:t>mm, there </a:t>
            </a:r>
            <a:r>
              <a:rPr lang="en-US" dirty="0"/>
              <a:t>are 5 line pairs per unit distance (i.e., per mm). A widely used definition of</a:t>
            </a:r>
            <a:br>
              <a:rPr lang="en-US" dirty="0"/>
            </a:br>
            <a:r>
              <a:rPr lang="en-US" dirty="0"/>
              <a:t>image resolution is the largest number of </a:t>
            </a:r>
            <a:r>
              <a:rPr lang="en-US" i="1" dirty="0"/>
              <a:t>discernible </a:t>
            </a:r>
            <a:r>
              <a:rPr lang="en-US" dirty="0"/>
              <a:t>line pairs per unit distance (e.g</a:t>
            </a:r>
            <a:r>
              <a:rPr lang="en-US" dirty="0" smtClean="0"/>
              <a:t>., 100 </a:t>
            </a:r>
            <a:r>
              <a:rPr lang="en-US" dirty="0"/>
              <a:t>line pairs per mm). Dots per unit distance is a measure of image resolution </a:t>
            </a:r>
            <a:r>
              <a:rPr lang="en-US" dirty="0" smtClean="0"/>
              <a:t>used in </a:t>
            </a:r>
            <a:r>
              <a:rPr lang="en-US" dirty="0"/>
              <a:t>the printing and publishing industry. In the U.S., this measure usually is </a:t>
            </a:r>
            <a:r>
              <a:rPr lang="en-US" dirty="0" smtClean="0"/>
              <a:t>expressed as </a:t>
            </a:r>
            <a:r>
              <a:rPr lang="en-US" i="1" dirty="0"/>
              <a:t>dots per inch </a:t>
            </a:r>
            <a:r>
              <a:rPr lang="en-US" dirty="0"/>
              <a:t>(dpi</a:t>
            </a:r>
            <a:r>
              <a:rPr lang="en-US" dirty="0" smtClean="0"/>
              <a:t>).</a:t>
            </a:r>
            <a:endParaRPr lang="en-US" dirty="0"/>
          </a:p>
        </p:txBody>
      </p:sp>
    </p:spTree>
    <p:extLst>
      <p:ext uri="{BB962C8B-B14F-4D97-AF65-F5344CB8AC3E}">
        <p14:creationId xmlns:p14="http://schemas.microsoft.com/office/powerpoint/2010/main" val="1023354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AND INTENSITY RESOLUTION </a:t>
            </a:r>
            <a:endParaRPr lang="en-US" dirty="0"/>
          </a:p>
        </p:txBody>
      </p:sp>
      <p:sp>
        <p:nvSpPr>
          <p:cNvPr id="3" name="Content Placeholder 2"/>
          <p:cNvSpPr>
            <a:spLocks noGrp="1"/>
          </p:cNvSpPr>
          <p:nvPr>
            <p:ph idx="1"/>
          </p:nvPr>
        </p:nvSpPr>
        <p:spPr>
          <a:xfrm>
            <a:off x="838201" y="1825625"/>
            <a:ext cx="4502352" cy="4351338"/>
          </a:xfrm>
        </p:spPr>
        <p:txBody>
          <a:bodyPr/>
          <a:lstStyle/>
          <a:p>
            <a:r>
              <a:rPr lang="en-US" dirty="0"/>
              <a:t>DPI stands for </a:t>
            </a:r>
            <a:r>
              <a:rPr lang="en-US" b="1" dirty="0"/>
              <a:t>Dots per Inch</a:t>
            </a:r>
            <a:r>
              <a:rPr lang="en-US" dirty="0"/>
              <a:t>, referring to the number of ink droplets a printer will produce per inch while printing an image. The more dots of ink per inch the picture has, the more detail you will see when printed.</a:t>
            </a:r>
            <a:endParaRPr lang="en-US" dirty="0"/>
          </a:p>
        </p:txBody>
      </p:sp>
      <p:pic>
        <p:nvPicPr>
          <p:cNvPr id="4" name="Picture 3"/>
          <p:cNvPicPr>
            <a:picLocks noChangeAspect="1"/>
          </p:cNvPicPr>
          <p:nvPr/>
        </p:nvPicPr>
        <p:blipFill>
          <a:blip r:embed="rId2"/>
          <a:stretch>
            <a:fillRect/>
          </a:stretch>
        </p:blipFill>
        <p:spPr>
          <a:xfrm>
            <a:off x="5340552" y="1690688"/>
            <a:ext cx="5447521" cy="4312009"/>
          </a:xfrm>
          <a:prstGeom prst="rect">
            <a:avLst/>
          </a:prstGeom>
        </p:spPr>
      </p:pic>
    </p:spTree>
    <p:extLst>
      <p:ext uri="{BB962C8B-B14F-4D97-AF65-F5344CB8AC3E}">
        <p14:creationId xmlns:p14="http://schemas.microsoft.com/office/powerpoint/2010/main" val="1288208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AND INTENSITY RESOLUTION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1" y="1690688"/>
            <a:ext cx="5613400" cy="5076283"/>
          </a:xfrm>
          <a:prstGeom prst="rect">
            <a:avLst/>
          </a:prstGeom>
        </p:spPr>
      </p:pic>
      <p:pic>
        <p:nvPicPr>
          <p:cNvPr id="5" name="Picture 4"/>
          <p:cNvPicPr>
            <a:picLocks noChangeAspect="1"/>
          </p:cNvPicPr>
          <p:nvPr/>
        </p:nvPicPr>
        <p:blipFill>
          <a:blip r:embed="rId3"/>
          <a:stretch>
            <a:fillRect/>
          </a:stretch>
        </p:blipFill>
        <p:spPr>
          <a:xfrm>
            <a:off x="6514286" y="1690688"/>
            <a:ext cx="5404497" cy="4903152"/>
          </a:xfrm>
          <a:prstGeom prst="rect">
            <a:avLst/>
          </a:prstGeom>
        </p:spPr>
      </p:pic>
    </p:spTree>
    <p:extLst>
      <p:ext uri="{BB962C8B-B14F-4D97-AF65-F5344CB8AC3E}">
        <p14:creationId xmlns:p14="http://schemas.microsoft.com/office/powerpoint/2010/main" val="116693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BASIC RELATIONSHIPS BETWEEN PIXELS</a:t>
            </a:r>
            <a:r>
              <a:rPr lang="en-US" dirty="0" smtClean="0"/>
              <a:t> </a:t>
            </a:r>
            <a:endParaRPr lang="en-US" dirty="0"/>
          </a:p>
        </p:txBody>
      </p:sp>
      <p:sp>
        <p:nvSpPr>
          <p:cNvPr id="3" name="Content Placeholder 2"/>
          <p:cNvSpPr>
            <a:spLocks noGrp="1"/>
          </p:cNvSpPr>
          <p:nvPr>
            <p:ph idx="1"/>
          </p:nvPr>
        </p:nvSpPr>
        <p:spPr>
          <a:xfrm>
            <a:off x="838200" y="1391920"/>
            <a:ext cx="10515600" cy="5303519"/>
          </a:xfrm>
        </p:spPr>
        <p:txBody>
          <a:bodyPr>
            <a:normAutofit/>
          </a:bodyPr>
          <a:lstStyle/>
          <a:p>
            <a:r>
              <a:rPr lang="en-US" dirty="0"/>
              <a:t>A pixel </a:t>
            </a:r>
            <a:r>
              <a:rPr lang="en-US" i="1" dirty="0"/>
              <a:t>p </a:t>
            </a:r>
            <a:r>
              <a:rPr lang="en-US" dirty="0"/>
              <a:t>at coordinates </a:t>
            </a:r>
            <a:r>
              <a:rPr lang="en-US" dirty="0" smtClean="0"/>
              <a:t>(</a:t>
            </a:r>
            <a:r>
              <a:rPr lang="en-US" i="1" dirty="0" smtClean="0"/>
              <a:t>x, y </a:t>
            </a:r>
            <a:r>
              <a:rPr lang="en-US" dirty="0" smtClean="0"/>
              <a:t>) has </a:t>
            </a:r>
            <a:r>
              <a:rPr lang="en-US" dirty="0"/>
              <a:t>two horizontal and two vertical neighbors </a:t>
            </a:r>
            <a:r>
              <a:rPr lang="en-US" dirty="0" smtClean="0"/>
              <a:t>with coordinates.</a:t>
            </a:r>
          </a:p>
          <a:p>
            <a:endParaRPr lang="en-US" dirty="0" smtClean="0"/>
          </a:p>
          <a:p>
            <a:r>
              <a:rPr lang="en-US" dirty="0"/>
              <a:t>This set of pixels, called the 4</a:t>
            </a:r>
            <a:r>
              <a:rPr lang="en-US" i="1" dirty="0"/>
              <a:t>-neighbors </a:t>
            </a:r>
            <a:r>
              <a:rPr lang="en-US" dirty="0"/>
              <a:t>of </a:t>
            </a:r>
            <a:r>
              <a:rPr lang="en-US" i="1" dirty="0"/>
              <a:t>p</a:t>
            </a:r>
            <a:r>
              <a:rPr lang="en-US" dirty="0"/>
              <a:t>, is denoted </a:t>
            </a:r>
            <a:r>
              <a:rPr lang="en-US" i="1" dirty="0" smtClean="0"/>
              <a:t>N </a:t>
            </a:r>
            <a:r>
              <a:rPr lang="en-US" dirty="0" smtClean="0"/>
              <a:t>4(</a:t>
            </a:r>
            <a:r>
              <a:rPr lang="en-US" i="1" dirty="0" smtClean="0"/>
              <a:t>p</a:t>
            </a:r>
            <a:r>
              <a:rPr lang="en-US" dirty="0" smtClean="0"/>
              <a:t> ). The </a:t>
            </a:r>
            <a:r>
              <a:rPr lang="en-US" dirty="0"/>
              <a:t>four </a:t>
            </a:r>
            <a:r>
              <a:rPr lang="en-US" i="1" dirty="0"/>
              <a:t>diagonal </a:t>
            </a:r>
            <a:r>
              <a:rPr lang="en-US" dirty="0"/>
              <a:t>neighbors of </a:t>
            </a:r>
            <a:r>
              <a:rPr lang="en-US" i="1" dirty="0"/>
              <a:t>p </a:t>
            </a:r>
            <a:r>
              <a:rPr lang="en-US" dirty="0"/>
              <a:t>have </a:t>
            </a:r>
            <a:r>
              <a:rPr lang="en-US" dirty="0" smtClean="0"/>
              <a:t>coordinates</a:t>
            </a:r>
          </a:p>
          <a:p>
            <a:r>
              <a:rPr lang="en-US" dirty="0" smtClean="0"/>
              <a:t> </a:t>
            </a:r>
          </a:p>
          <a:p>
            <a:r>
              <a:rPr lang="en-US" dirty="0"/>
              <a:t>and are denoted </a:t>
            </a:r>
            <a:r>
              <a:rPr lang="en-US" i="1" dirty="0"/>
              <a:t>N </a:t>
            </a:r>
            <a:r>
              <a:rPr lang="en-US" i="1" dirty="0" smtClean="0"/>
              <a:t>D</a:t>
            </a:r>
            <a:r>
              <a:rPr lang="en-US" dirty="0" smtClean="0"/>
              <a:t>(</a:t>
            </a:r>
            <a:r>
              <a:rPr lang="en-US" i="1" dirty="0" smtClean="0"/>
              <a:t>p</a:t>
            </a:r>
            <a:r>
              <a:rPr lang="en-US" dirty="0" smtClean="0"/>
              <a:t>). </a:t>
            </a:r>
            <a:r>
              <a:rPr lang="en-US" dirty="0"/>
              <a:t>These neighbors, together with the 4-neighbors, are </a:t>
            </a:r>
            <a:r>
              <a:rPr lang="en-US" dirty="0" smtClean="0"/>
              <a:t>called the </a:t>
            </a:r>
            <a:r>
              <a:rPr lang="en-US" dirty="0"/>
              <a:t>8-</a:t>
            </a:r>
            <a:r>
              <a:rPr lang="en-US" i="1" dirty="0"/>
              <a:t>neighbors </a:t>
            </a:r>
            <a:r>
              <a:rPr lang="en-US" dirty="0"/>
              <a:t>of </a:t>
            </a:r>
            <a:r>
              <a:rPr lang="en-US" i="1" dirty="0"/>
              <a:t>p</a:t>
            </a:r>
            <a:r>
              <a:rPr lang="en-US" dirty="0"/>
              <a:t>, denoted by </a:t>
            </a:r>
            <a:r>
              <a:rPr lang="en-US" i="1"/>
              <a:t>N </a:t>
            </a:r>
            <a:r>
              <a:rPr lang="en-US" smtClean="0"/>
              <a:t>8(</a:t>
            </a:r>
            <a:r>
              <a:rPr lang="en-US" i="1" smtClean="0"/>
              <a:t>p</a:t>
            </a:r>
            <a:r>
              <a:rPr lang="en-US" smtClean="0"/>
              <a:t>). </a:t>
            </a:r>
            <a:r>
              <a:rPr lang="en-US" dirty="0"/>
              <a:t>The set of image locations of the </a:t>
            </a:r>
            <a:r>
              <a:rPr lang="en-US" dirty="0" smtClean="0"/>
              <a:t>neighbors of </a:t>
            </a:r>
            <a:r>
              <a:rPr lang="en-US" dirty="0"/>
              <a:t>a point </a:t>
            </a:r>
            <a:r>
              <a:rPr lang="en-US" i="1" dirty="0"/>
              <a:t>p </a:t>
            </a:r>
            <a:r>
              <a:rPr lang="en-US" dirty="0"/>
              <a:t>is called the </a:t>
            </a:r>
            <a:r>
              <a:rPr lang="en-US" i="1" dirty="0"/>
              <a:t>neighborhood </a:t>
            </a:r>
            <a:r>
              <a:rPr lang="en-US" dirty="0"/>
              <a:t>of </a:t>
            </a:r>
            <a:r>
              <a:rPr lang="en-US" i="1" dirty="0"/>
              <a:t>p</a:t>
            </a:r>
            <a:r>
              <a:rPr lang="en-US" dirty="0"/>
              <a:t>. The neighborhood is said to be </a:t>
            </a:r>
            <a:r>
              <a:rPr lang="en-US" i="1" dirty="0"/>
              <a:t>closed </a:t>
            </a:r>
            <a:r>
              <a:rPr lang="en-US" dirty="0"/>
              <a:t>if</a:t>
            </a:r>
            <a:br>
              <a:rPr lang="en-US" dirty="0"/>
            </a:br>
            <a:r>
              <a:rPr lang="en-US" dirty="0"/>
              <a:t>it contains </a:t>
            </a:r>
            <a:r>
              <a:rPr lang="en-US" i="1" dirty="0"/>
              <a:t>p</a:t>
            </a:r>
            <a:r>
              <a:rPr lang="en-US" dirty="0"/>
              <a:t>. Otherwise, the neighborhood is said to be </a:t>
            </a:r>
            <a:r>
              <a:rPr lang="en-US" i="1" dirty="0"/>
              <a:t>open</a:t>
            </a:r>
            <a:r>
              <a:rPr lang="en-US" dirty="0"/>
              <a:t>.</a:t>
            </a:r>
            <a:r>
              <a:rPr lang="en-US" dirty="0" smtClean="0"/>
              <a:t> </a:t>
            </a:r>
            <a:endParaRPr lang="en-US" dirty="0"/>
          </a:p>
        </p:txBody>
      </p:sp>
      <p:pic>
        <p:nvPicPr>
          <p:cNvPr id="4" name="Picture 3"/>
          <p:cNvPicPr>
            <a:picLocks noChangeAspect="1"/>
          </p:cNvPicPr>
          <p:nvPr/>
        </p:nvPicPr>
        <p:blipFill>
          <a:blip r:embed="rId2"/>
          <a:stretch>
            <a:fillRect/>
          </a:stretch>
        </p:blipFill>
        <p:spPr>
          <a:xfrm>
            <a:off x="1224439" y="2283618"/>
            <a:ext cx="4067175" cy="619125"/>
          </a:xfrm>
          <a:prstGeom prst="rect">
            <a:avLst/>
          </a:prstGeom>
        </p:spPr>
      </p:pic>
      <p:pic>
        <p:nvPicPr>
          <p:cNvPr id="5" name="Picture 4"/>
          <p:cNvPicPr>
            <a:picLocks noChangeAspect="1"/>
          </p:cNvPicPr>
          <p:nvPr/>
        </p:nvPicPr>
        <p:blipFill>
          <a:blip r:embed="rId3"/>
          <a:stretch>
            <a:fillRect/>
          </a:stretch>
        </p:blipFill>
        <p:spPr>
          <a:xfrm>
            <a:off x="1224439" y="3696175"/>
            <a:ext cx="5476875" cy="466725"/>
          </a:xfrm>
          <a:prstGeom prst="rect">
            <a:avLst/>
          </a:prstGeom>
        </p:spPr>
      </p:pic>
    </p:spTree>
    <p:extLst>
      <p:ext uri="{BB962C8B-B14F-4D97-AF65-F5344CB8AC3E}">
        <p14:creationId xmlns:p14="http://schemas.microsoft.com/office/powerpoint/2010/main" val="345076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ADJACENCY, CONNECTIVITY, REGIONS, AND BOUNDARIES </a:t>
            </a:r>
          </a:p>
        </p:txBody>
      </p:sp>
      <p:sp>
        <p:nvSpPr>
          <p:cNvPr id="3" name="Content Placeholder 2"/>
          <p:cNvSpPr>
            <a:spLocks noGrp="1"/>
          </p:cNvSpPr>
          <p:nvPr>
            <p:ph idx="1"/>
          </p:nvPr>
        </p:nvSpPr>
        <p:spPr/>
        <p:txBody>
          <a:bodyPr>
            <a:normAutofit fontScale="77500" lnSpcReduction="20000"/>
          </a:bodyPr>
          <a:lstStyle/>
          <a:p>
            <a:r>
              <a:rPr lang="en-US" dirty="0"/>
              <a:t>Let </a:t>
            </a:r>
            <a:r>
              <a:rPr lang="en-US" i="1" dirty="0"/>
              <a:t>V </a:t>
            </a:r>
            <a:r>
              <a:rPr lang="en-US" dirty="0"/>
              <a:t>be the set of intensity values used to define adjacency. In a binary </a:t>
            </a:r>
            <a:r>
              <a:rPr lang="en-US" dirty="0" smtClean="0"/>
              <a:t>image, </a:t>
            </a:r>
            <a:r>
              <a:rPr lang="en-US" i="1" dirty="0" smtClean="0"/>
              <a:t>V </a:t>
            </a:r>
            <a:r>
              <a:rPr lang="en-US" dirty="0"/>
              <a:t>= </a:t>
            </a:r>
            <a:r>
              <a:rPr lang="en-US" dirty="0" smtClean="0"/>
              <a:t>{</a:t>
            </a:r>
            <a:r>
              <a:rPr lang="en-US" dirty="0"/>
              <a:t>1</a:t>
            </a:r>
            <a:r>
              <a:rPr lang="en-US" dirty="0" smtClean="0"/>
              <a:t> </a:t>
            </a:r>
            <a:r>
              <a:rPr lang="en-US" dirty="0"/>
              <a:t>} </a:t>
            </a:r>
            <a:r>
              <a:rPr lang="en-US" dirty="0" smtClean="0"/>
              <a:t>if </a:t>
            </a:r>
            <a:r>
              <a:rPr lang="en-US" dirty="0"/>
              <a:t>we are referring to adjacency of pixels with value 1. In a grayscale </a:t>
            </a:r>
            <a:r>
              <a:rPr lang="en-US" dirty="0" smtClean="0"/>
              <a:t>image, the </a:t>
            </a:r>
            <a:r>
              <a:rPr lang="en-US" dirty="0"/>
              <a:t>idea is the same, but set </a:t>
            </a:r>
            <a:r>
              <a:rPr lang="en-US" i="1" dirty="0"/>
              <a:t>V </a:t>
            </a:r>
            <a:r>
              <a:rPr lang="en-US" dirty="0"/>
              <a:t>typically contains more elements. For example, if </a:t>
            </a:r>
            <a:r>
              <a:rPr lang="en-US" dirty="0" smtClean="0"/>
              <a:t>we are </a:t>
            </a:r>
            <a:r>
              <a:rPr lang="en-US" dirty="0"/>
              <a:t>dealing with the adjacency of pixels whose values are in the range 0 to 255, set </a:t>
            </a:r>
            <a:r>
              <a:rPr lang="en-US" i="1" dirty="0"/>
              <a:t>V</a:t>
            </a:r>
            <a:br>
              <a:rPr lang="en-US" i="1" dirty="0"/>
            </a:br>
            <a:r>
              <a:rPr lang="en-US" dirty="0"/>
              <a:t>could be any subset of these 256 values. We consider three types of adjacency: </a:t>
            </a:r>
            <a:endParaRPr lang="en-US" dirty="0" smtClean="0"/>
          </a:p>
          <a:p>
            <a:r>
              <a:rPr lang="en-US" b="1" dirty="0"/>
              <a:t>1. </a:t>
            </a:r>
            <a:r>
              <a:rPr lang="en-US" dirty="0"/>
              <a:t>4-</a:t>
            </a:r>
            <a:r>
              <a:rPr lang="en-US" i="1" dirty="0"/>
              <a:t>adjacency</a:t>
            </a:r>
            <a:r>
              <a:rPr lang="en-US" dirty="0"/>
              <a:t>. Two pixels </a:t>
            </a:r>
            <a:r>
              <a:rPr lang="en-US" i="1" dirty="0"/>
              <a:t>p </a:t>
            </a:r>
            <a:r>
              <a:rPr lang="en-US" dirty="0"/>
              <a:t>and </a:t>
            </a:r>
            <a:r>
              <a:rPr lang="en-US" i="1" dirty="0"/>
              <a:t>q </a:t>
            </a:r>
            <a:r>
              <a:rPr lang="en-US" dirty="0"/>
              <a:t>with values from </a:t>
            </a:r>
            <a:r>
              <a:rPr lang="en-US" i="1" dirty="0"/>
              <a:t>V </a:t>
            </a:r>
            <a:r>
              <a:rPr lang="en-US" dirty="0"/>
              <a:t>are 4-adjacent if </a:t>
            </a:r>
            <a:r>
              <a:rPr lang="en-US" i="1" dirty="0"/>
              <a:t>q </a:t>
            </a:r>
            <a:r>
              <a:rPr lang="en-US" dirty="0"/>
              <a:t>is in the</a:t>
            </a:r>
            <a:br>
              <a:rPr lang="en-US" dirty="0"/>
            </a:br>
            <a:r>
              <a:rPr lang="en-US" dirty="0"/>
              <a:t>set </a:t>
            </a:r>
            <a:r>
              <a:rPr lang="en-US" i="1" dirty="0"/>
              <a:t>N </a:t>
            </a:r>
            <a:r>
              <a:rPr lang="en-US" dirty="0" smtClean="0"/>
              <a:t>4(</a:t>
            </a:r>
            <a:r>
              <a:rPr lang="en-US" i="1" dirty="0"/>
              <a:t>p</a:t>
            </a:r>
            <a:r>
              <a:rPr lang="en-US" dirty="0" smtClean="0"/>
              <a:t> </a:t>
            </a:r>
            <a:r>
              <a:rPr lang="en-US" dirty="0"/>
              <a:t>).</a:t>
            </a:r>
            <a:br>
              <a:rPr lang="en-US" dirty="0"/>
            </a:br>
            <a:r>
              <a:rPr lang="en-US" b="1" dirty="0"/>
              <a:t>2. </a:t>
            </a:r>
            <a:r>
              <a:rPr lang="en-US" dirty="0"/>
              <a:t>8-</a:t>
            </a:r>
            <a:r>
              <a:rPr lang="en-US" i="1" dirty="0"/>
              <a:t>adjacency</a:t>
            </a:r>
            <a:r>
              <a:rPr lang="en-US" dirty="0"/>
              <a:t>. Two pixels </a:t>
            </a:r>
            <a:r>
              <a:rPr lang="en-US" i="1" dirty="0"/>
              <a:t>p </a:t>
            </a:r>
            <a:r>
              <a:rPr lang="en-US" dirty="0"/>
              <a:t>and </a:t>
            </a:r>
            <a:r>
              <a:rPr lang="en-US" i="1" dirty="0"/>
              <a:t>q </a:t>
            </a:r>
            <a:r>
              <a:rPr lang="en-US" dirty="0"/>
              <a:t>with values from </a:t>
            </a:r>
            <a:r>
              <a:rPr lang="en-US" i="1" dirty="0"/>
              <a:t>V </a:t>
            </a:r>
            <a:r>
              <a:rPr lang="en-US" dirty="0"/>
              <a:t>are 8-adjacent if </a:t>
            </a:r>
            <a:r>
              <a:rPr lang="en-US" i="1" dirty="0"/>
              <a:t>q </a:t>
            </a:r>
            <a:r>
              <a:rPr lang="en-US" dirty="0"/>
              <a:t>is in the</a:t>
            </a:r>
            <a:br>
              <a:rPr lang="en-US" dirty="0"/>
            </a:br>
            <a:r>
              <a:rPr lang="en-US" dirty="0"/>
              <a:t>set </a:t>
            </a:r>
            <a:r>
              <a:rPr lang="en-US" i="1" dirty="0"/>
              <a:t>N </a:t>
            </a:r>
            <a:r>
              <a:rPr lang="en-US" dirty="0" smtClean="0"/>
              <a:t>8(</a:t>
            </a:r>
            <a:r>
              <a:rPr lang="en-US" i="1" dirty="0"/>
              <a:t>p</a:t>
            </a:r>
            <a:r>
              <a:rPr lang="en-US" dirty="0" smtClean="0"/>
              <a:t>).</a:t>
            </a:r>
            <a:r>
              <a:rPr lang="en-US" dirty="0"/>
              <a:t/>
            </a:r>
            <a:br>
              <a:rPr lang="en-US" dirty="0"/>
            </a:br>
            <a:r>
              <a:rPr lang="en-US" b="1" dirty="0"/>
              <a:t>3. </a:t>
            </a:r>
            <a:r>
              <a:rPr lang="en-US" i="1" dirty="0"/>
              <a:t>m-adjacency </a:t>
            </a:r>
            <a:r>
              <a:rPr lang="en-US" dirty="0"/>
              <a:t>(also called </a:t>
            </a:r>
            <a:r>
              <a:rPr lang="en-US" i="1" dirty="0"/>
              <a:t>mixed adjacency</a:t>
            </a:r>
            <a:r>
              <a:rPr lang="en-US" dirty="0"/>
              <a:t>). Two pixels </a:t>
            </a:r>
            <a:r>
              <a:rPr lang="en-US" i="1" dirty="0"/>
              <a:t>p </a:t>
            </a:r>
            <a:r>
              <a:rPr lang="en-US" dirty="0"/>
              <a:t>and </a:t>
            </a:r>
            <a:r>
              <a:rPr lang="en-US" i="1" dirty="0"/>
              <a:t>q </a:t>
            </a:r>
            <a:r>
              <a:rPr lang="en-US" dirty="0"/>
              <a:t>with values from</a:t>
            </a:r>
            <a:br>
              <a:rPr lang="en-US" dirty="0"/>
            </a:br>
            <a:r>
              <a:rPr lang="en-US" i="1" dirty="0"/>
              <a:t>V </a:t>
            </a:r>
            <a:r>
              <a:rPr lang="en-US" dirty="0"/>
              <a:t>are </a:t>
            </a:r>
            <a:r>
              <a:rPr lang="en-US" i="1" dirty="0"/>
              <a:t>m</a:t>
            </a:r>
            <a:r>
              <a:rPr lang="en-US" dirty="0"/>
              <a:t>-adjacent if </a:t>
            </a:r>
            <a:endParaRPr lang="en-US" dirty="0" smtClean="0"/>
          </a:p>
          <a:p>
            <a:r>
              <a:rPr lang="en-US" b="1" dirty="0"/>
              <a:t>(a) </a:t>
            </a:r>
            <a:r>
              <a:rPr lang="en-US" i="1" dirty="0"/>
              <a:t>q </a:t>
            </a:r>
            <a:r>
              <a:rPr lang="en-US" dirty="0"/>
              <a:t>is in </a:t>
            </a:r>
            <a:r>
              <a:rPr lang="en-US" i="1" dirty="0"/>
              <a:t>N p </a:t>
            </a:r>
            <a:r>
              <a:rPr lang="en-US" dirty="0"/>
              <a:t>(4), </a:t>
            </a:r>
            <a:r>
              <a:rPr lang="en-US" i="1" dirty="0"/>
              <a:t>or</a:t>
            </a:r>
            <a:br>
              <a:rPr lang="en-US" i="1" dirty="0"/>
            </a:br>
            <a:r>
              <a:rPr lang="en-US" b="1" dirty="0"/>
              <a:t>(b) </a:t>
            </a:r>
            <a:r>
              <a:rPr lang="en-US" i="1" dirty="0"/>
              <a:t>q </a:t>
            </a:r>
            <a:r>
              <a:rPr lang="en-US" dirty="0"/>
              <a:t>is in </a:t>
            </a:r>
            <a:r>
              <a:rPr lang="en-US" i="1" dirty="0"/>
              <a:t>N </a:t>
            </a:r>
            <a:r>
              <a:rPr lang="en-US" i="1" dirty="0" smtClean="0"/>
              <a:t>D </a:t>
            </a:r>
            <a:r>
              <a:rPr lang="en-US" dirty="0" smtClean="0"/>
              <a:t>(</a:t>
            </a:r>
            <a:r>
              <a:rPr lang="en-US" i="1" dirty="0"/>
              <a:t>p</a:t>
            </a:r>
            <a:r>
              <a:rPr lang="en-US" dirty="0" smtClean="0"/>
              <a:t> </a:t>
            </a:r>
            <a:r>
              <a:rPr lang="en-US" dirty="0"/>
              <a:t>) </a:t>
            </a:r>
            <a:r>
              <a:rPr lang="en-US" i="1" dirty="0"/>
              <a:t>and </a:t>
            </a:r>
            <a:r>
              <a:rPr lang="en-US" dirty="0"/>
              <a:t>the set </a:t>
            </a:r>
            <a:r>
              <a:rPr lang="en-US" i="1" dirty="0" smtClean="0"/>
              <a:t>N</a:t>
            </a:r>
            <a:r>
              <a:rPr lang="en-US" dirty="0"/>
              <a:t> 4 </a:t>
            </a:r>
            <a:r>
              <a:rPr lang="en-US" dirty="0" smtClean="0"/>
              <a:t>(</a:t>
            </a:r>
            <a:r>
              <a:rPr lang="en-US" i="1" dirty="0"/>
              <a:t>p </a:t>
            </a:r>
            <a:r>
              <a:rPr lang="en-US" dirty="0" smtClean="0"/>
              <a:t> )</a:t>
            </a:r>
            <a:r>
              <a:rPr lang="en-US" i="1" dirty="0" smtClean="0"/>
              <a:t> </a:t>
            </a:r>
            <a:r>
              <a:rPr lang="en-US" dirty="0" smtClean="0"/>
              <a:t>∩ </a:t>
            </a:r>
            <a:r>
              <a:rPr lang="en-US" i="1" dirty="0" smtClean="0"/>
              <a:t>N </a:t>
            </a:r>
            <a:r>
              <a:rPr lang="en-US" dirty="0" smtClean="0"/>
              <a:t>4 (</a:t>
            </a:r>
            <a:r>
              <a:rPr lang="en-US" i="1" dirty="0"/>
              <a:t>q </a:t>
            </a:r>
            <a:r>
              <a:rPr lang="en-US" dirty="0" smtClean="0"/>
              <a:t>) </a:t>
            </a:r>
            <a:r>
              <a:rPr lang="en-US" dirty="0"/>
              <a:t>has no pixels whose values </a:t>
            </a:r>
            <a:r>
              <a:rPr lang="en-US" dirty="0" smtClean="0"/>
              <a:t>are</a:t>
            </a:r>
            <a:r>
              <a:rPr lang="en-US" dirty="0"/>
              <a:t/>
            </a:r>
            <a:br>
              <a:rPr lang="en-US" dirty="0"/>
            </a:br>
            <a:r>
              <a:rPr lang="en-US" dirty="0"/>
              <a:t>from </a:t>
            </a:r>
            <a:r>
              <a:rPr lang="en-US" i="1" dirty="0"/>
              <a:t>V</a:t>
            </a:r>
            <a:r>
              <a:rPr lang="en-US" dirty="0"/>
              <a:t>. </a:t>
            </a:r>
            <a:br>
              <a:rPr lang="en-US" dirty="0"/>
            </a:br>
            <a:r>
              <a:rPr lang="en-US" dirty="0"/>
              <a:t/>
            </a:r>
            <a:br>
              <a:rPr lang="en-US" dirty="0"/>
            </a:br>
            <a:endParaRPr lang="en-US" dirty="0"/>
          </a:p>
        </p:txBody>
      </p:sp>
    </p:spTree>
    <p:extLst>
      <p:ext uri="{BB962C8B-B14F-4D97-AF65-F5344CB8AC3E}">
        <p14:creationId xmlns:p14="http://schemas.microsoft.com/office/powerpoint/2010/main" val="73252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onnectivity</a:t>
            </a:r>
            <a:endParaRPr lang="en-US" dirty="0"/>
          </a:p>
        </p:txBody>
      </p:sp>
      <p:sp>
        <p:nvSpPr>
          <p:cNvPr id="3" name="Content Placeholder 2"/>
          <p:cNvSpPr>
            <a:spLocks noGrp="1"/>
          </p:cNvSpPr>
          <p:nvPr>
            <p:ph idx="1"/>
          </p:nvPr>
        </p:nvSpPr>
        <p:spPr>
          <a:xfrm>
            <a:off x="838200" y="1413164"/>
            <a:ext cx="10515600" cy="4763799"/>
          </a:xfrm>
        </p:spPr>
        <p:txBody>
          <a:bodyPr/>
          <a:lstStyle/>
          <a:p>
            <a:r>
              <a:rPr lang="en-US" dirty="0"/>
              <a:t>4-adjacency:</a:t>
            </a:r>
            <a:br>
              <a:rPr lang="en-US" dirty="0"/>
            </a:br>
            <a:r>
              <a:rPr lang="en-US" dirty="0"/>
              <a:t>Two pixels p and q with values from V are 4-adjacent if q is in the set N4(p</a:t>
            </a:r>
            <a:r>
              <a:rPr lang="en-US" dirty="0" smtClean="0"/>
              <a:t>).</a:t>
            </a:r>
          </a:p>
          <a:p>
            <a:endParaRPr lang="en-US" dirty="0"/>
          </a:p>
          <a:p>
            <a:endParaRPr lang="en-US" dirty="0" smtClean="0"/>
          </a:p>
          <a:p>
            <a:r>
              <a:rPr lang="en-US" dirty="0"/>
              <a:t>8-adjacency:</a:t>
            </a:r>
            <a:br>
              <a:rPr lang="en-US" dirty="0"/>
            </a:br>
            <a:r>
              <a:rPr lang="en-US" dirty="0"/>
              <a:t>Two pixels p and q with values from V are 8-adjacent if q is in the set N8(p)</a:t>
            </a:r>
          </a:p>
        </p:txBody>
      </p:sp>
      <p:pic>
        <p:nvPicPr>
          <p:cNvPr id="4" name="Picture 3"/>
          <p:cNvPicPr>
            <a:picLocks noChangeAspect="1"/>
          </p:cNvPicPr>
          <p:nvPr/>
        </p:nvPicPr>
        <p:blipFill>
          <a:blip r:embed="rId2"/>
          <a:stretch>
            <a:fillRect/>
          </a:stretch>
        </p:blipFill>
        <p:spPr>
          <a:xfrm>
            <a:off x="3447617" y="2385363"/>
            <a:ext cx="3190875" cy="1409700"/>
          </a:xfrm>
          <a:prstGeom prst="rect">
            <a:avLst/>
          </a:prstGeom>
        </p:spPr>
      </p:pic>
      <p:pic>
        <p:nvPicPr>
          <p:cNvPr id="5" name="Picture 4"/>
          <p:cNvPicPr>
            <a:picLocks noChangeAspect="1"/>
          </p:cNvPicPr>
          <p:nvPr/>
        </p:nvPicPr>
        <p:blipFill>
          <a:blip r:embed="rId3"/>
          <a:stretch>
            <a:fillRect/>
          </a:stretch>
        </p:blipFill>
        <p:spPr>
          <a:xfrm>
            <a:off x="4569691" y="4724328"/>
            <a:ext cx="1371600" cy="1476375"/>
          </a:xfrm>
          <a:prstGeom prst="rect">
            <a:avLst/>
          </a:prstGeom>
        </p:spPr>
      </p:pic>
    </p:spTree>
    <p:extLst>
      <p:ext uri="{BB962C8B-B14F-4D97-AF65-F5344CB8AC3E}">
        <p14:creationId xmlns:p14="http://schemas.microsoft.com/office/powerpoint/2010/main" val="1782417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a:t>
            </a:r>
          </a:p>
        </p:txBody>
      </p:sp>
      <p:sp>
        <p:nvSpPr>
          <p:cNvPr id="3" name="Content Placeholder 2"/>
          <p:cNvSpPr>
            <a:spLocks noGrp="1"/>
          </p:cNvSpPr>
          <p:nvPr>
            <p:ph idx="1"/>
          </p:nvPr>
        </p:nvSpPr>
        <p:spPr/>
        <p:txBody>
          <a:bodyPr/>
          <a:lstStyle/>
          <a:p>
            <a:r>
              <a:rPr lang="en-US" dirty="0"/>
              <a:t>m-adjacency (mixed adjacency):</a:t>
            </a:r>
            <a:br>
              <a:rPr lang="en-US" dirty="0"/>
            </a:br>
            <a:r>
              <a:rPr lang="en-US" dirty="0"/>
              <a:t>Two pixels p and q with values from V are m-adjacent if:</a:t>
            </a:r>
            <a:br>
              <a:rPr lang="en-US" dirty="0"/>
            </a:br>
            <a:r>
              <a:rPr lang="en-US" dirty="0"/>
              <a:t>(</a:t>
            </a:r>
            <a:r>
              <a:rPr lang="en-US" dirty="0" err="1"/>
              <a:t>i</a:t>
            </a:r>
            <a:r>
              <a:rPr lang="en-US" dirty="0"/>
              <a:t>) q is in N4(p),or</a:t>
            </a:r>
            <a:br>
              <a:rPr lang="en-US" dirty="0"/>
            </a:br>
            <a:r>
              <a:rPr lang="en-US" dirty="0"/>
              <a:t>(ii) q is in ND( p) and N4(p) ∩ N4(q) is empty (has no pixels whose values</a:t>
            </a:r>
          </a:p>
        </p:txBody>
      </p:sp>
      <p:pic>
        <p:nvPicPr>
          <p:cNvPr id="4" name="Picture 3"/>
          <p:cNvPicPr>
            <a:picLocks noChangeAspect="1"/>
          </p:cNvPicPr>
          <p:nvPr/>
        </p:nvPicPr>
        <p:blipFill>
          <a:blip r:embed="rId2"/>
          <a:stretch>
            <a:fillRect/>
          </a:stretch>
        </p:blipFill>
        <p:spPr>
          <a:xfrm>
            <a:off x="4406035" y="3744768"/>
            <a:ext cx="1809750" cy="1714500"/>
          </a:xfrm>
          <a:prstGeom prst="rect">
            <a:avLst/>
          </a:prstGeom>
        </p:spPr>
      </p:pic>
    </p:spTree>
    <p:extLst>
      <p:ext uri="{BB962C8B-B14F-4D97-AF65-F5344CB8AC3E}">
        <p14:creationId xmlns:p14="http://schemas.microsoft.com/office/powerpoint/2010/main" val="14982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a:t>Consider the two image subsets, S1 and S2, shown in the following figure. For V={1</a:t>
            </a:r>
            <a:r>
              <a:rPr lang="en-US" dirty="0" smtClean="0"/>
              <a:t>}, determine </a:t>
            </a:r>
            <a:r>
              <a:rPr lang="en-US" dirty="0"/>
              <a:t>whether these two subsets are (a) 4-adjacent, (b) 8-adjacent, or (c) m-adjacent</a:t>
            </a:r>
          </a:p>
        </p:txBody>
      </p:sp>
      <p:pic>
        <p:nvPicPr>
          <p:cNvPr id="4" name="Picture 3"/>
          <p:cNvPicPr>
            <a:picLocks noChangeAspect="1"/>
          </p:cNvPicPr>
          <p:nvPr/>
        </p:nvPicPr>
        <p:blipFill>
          <a:blip r:embed="rId2"/>
          <a:stretch>
            <a:fillRect/>
          </a:stretch>
        </p:blipFill>
        <p:spPr>
          <a:xfrm>
            <a:off x="3038330" y="3352367"/>
            <a:ext cx="4600575" cy="2314575"/>
          </a:xfrm>
          <a:prstGeom prst="rect">
            <a:avLst/>
          </a:prstGeom>
        </p:spPr>
      </p:pic>
    </p:spTree>
    <p:extLst>
      <p:ext uri="{BB962C8B-B14F-4D97-AF65-F5344CB8AC3E}">
        <p14:creationId xmlns:p14="http://schemas.microsoft.com/office/powerpoint/2010/main" val="303098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9106"/>
            <a:ext cx="10515600" cy="5787857"/>
          </a:xfrm>
        </p:spPr>
        <p:txBody>
          <a:bodyPr/>
          <a:lstStyle/>
          <a:p>
            <a:r>
              <a:rPr lang="en-US" dirty="0"/>
              <a:t>BRIGHTNESS ADAPTATION AND DISCRIMINATION </a:t>
            </a:r>
            <a:endParaRPr lang="en-US" i="1" dirty="0" smtClean="0"/>
          </a:p>
          <a:p>
            <a:r>
              <a:rPr lang="en-US" i="1" dirty="0" smtClean="0"/>
              <a:t>simultaneous </a:t>
            </a:r>
            <a:r>
              <a:rPr lang="en-US" i="1" dirty="0"/>
              <a:t>contrast</a:t>
            </a:r>
            <a:r>
              <a:rPr lang="en-US" dirty="0"/>
              <a:t>, is that a region’s perceived brightness does not depend only on its intensity, as Fig. 2.8 demonstrates. </a:t>
            </a:r>
            <a:r>
              <a:rPr lang="en-US" dirty="0" smtClean="0"/>
              <a:t>All</a:t>
            </a:r>
            <a:br>
              <a:rPr lang="en-US" dirty="0" smtClean="0"/>
            </a:br>
            <a:r>
              <a:rPr lang="en-US" dirty="0" smtClean="0"/>
              <a:t>the </a:t>
            </a:r>
            <a:r>
              <a:rPr lang="en-US" dirty="0"/>
              <a:t>center squares have exactly the same intensity, but each appears to the eye </a:t>
            </a:r>
            <a:r>
              <a:rPr lang="en-US" dirty="0" smtClean="0"/>
              <a:t>to become </a:t>
            </a:r>
            <a:r>
              <a:rPr lang="en-US" dirty="0"/>
              <a:t>darker as the background gets lighter. A more familiar example is a piece </a:t>
            </a:r>
            <a:r>
              <a:rPr lang="en-US" dirty="0" smtClean="0"/>
              <a:t>of paper </a:t>
            </a:r>
            <a:r>
              <a:rPr lang="en-US" dirty="0"/>
              <a:t>that looks white when lying on a desk, but can appear totally black when </a:t>
            </a:r>
            <a:r>
              <a:rPr lang="en-US" dirty="0" smtClean="0"/>
              <a:t>used to </a:t>
            </a:r>
            <a:r>
              <a:rPr lang="en-US" dirty="0"/>
              <a:t>shield the eyes while looking directly at a bright sky. </a:t>
            </a:r>
            <a:br>
              <a:rPr lang="en-US" dirty="0"/>
            </a:br>
            <a:endParaRPr lang="en-US" dirty="0"/>
          </a:p>
        </p:txBody>
      </p:sp>
      <p:pic>
        <p:nvPicPr>
          <p:cNvPr id="4" name="Picture 3"/>
          <p:cNvPicPr>
            <a:picLocks noChangeAspect="1"/>
          </p:cNvPicPr>
          <p:nvPr/>
        </p:nvPicPr>
        <p:blipFill>
          <a:blip r:embed="rId2"/>
          <a:stretch>
            <a:fillRect/>
          </a:stretch>
        </p:blipFill>
        <p:spPr>
          <a:xfrm>
            <a:off x="1947153" y="3213644"/>
            <a:ext cx="8840821" cy="3524826"/>
          </a:xfrm>
          <a:prstGeom prst="rect">
            <a:avLst/>
          </a:prstGeom>
        </p:spPr>
      </p:pic>
    </p:spTree>
    <p:extLst>
      <p:ext uri="{BB962C8B-B14F-4D97-AF65-F5344CB8AC3E}">
        <p14:creationId xmlns:p14="http://schemas.microsoft.com/office/powerpoint/2010/main" val="2180392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a:t>Let p and q be as shown in Fig. Then:</a:t>
            </a:r>
            <a:br>
              <a:rPr lang="en-US" dirty="0"/>
            </a:br>
            <a:r>
              <a:rPr lang="en-US" dirty="0"/>
              <a:t>(a) S1 and S2 are not 4-connected because q is not in the set N4(p);</a:t>
            </a:r>
            <a:br>
              <a:rPr lang="en-US" dirty="0"/>
            </a:br>
            <a:r>
              <a:rPr lang="en-US" dirty="0"/>
              <a:t>(b) S1 and S2 are 8-connected because q is in the set N8(p);</a:t>
            </a:r>
            <a:br>
              <a:rPr lang="en-US" dirty="0"/>
            </a:br>
            <a:r>
              <a:rPr lang="en-US" dirty="0"/>
              <a:t>(c) S1 and S2 are m-connected because</a:t>
            </a:r>
            <a:br>
              <a:rPr lang="en-US" dirty="0"/>
            </a:br>
            <a:r>
              <a:rPr lang="en-US" dirty="0"/>
              <a:t>(</a:t>
            </a:r>
            <a:r>
              <a:rPr lang="en-US" dirty="0" err="1"/>
              <a:t>i</a:t>
            </a:r>
            <a:r>
              <a:rPr lang="en-US" dirty="0"/>
              <a:t>) q is in ND(p), and</a:t>
            </a:r>
            <a:br>
              <a:rPr lang="en-US" dirty="0"/>
            </a:br>
            <a:r>
              <a:rPr lang="en-US" dirty="0"/>
              <a:t>(ii) the set N4(p) ∩ N4(q) is empty.</a:t>
            </a:r>
          </a:p>
        </p:txBody>
      </p:sp>
      <p:pic>
        <p:nvPicPr>
          <p:cNvPr id="4" name="Picture 3"/>
          <p:cNvPicPr>
            <a:picLocks noChangeAspect="1"/>
          </p:cNvPicPr>
          <p:nvPr/>
        </p:nvPicPr>
        <p:blipFill>
          <a:blip r:embed="rId2"/>
          <a:stretch>
            <a:fillRect/>
          </a:stretch>
        </p:blipFill>
        <p:spPr>
          <a:xfrm>
            <a:off x="6443373" y="3526362"/>
            <a:ext cx="4224627" cy="2650601"/>
          </a:xfrm>
          <a:prstGeom prst="rect">
            <a:avLst/>
          </a:prstGeom>
        </p:spPr>
      </p:pic>
    </p:spTree>
    <p:extLst>
      <p:ext uri="{BB962C8B-B14F-4D97-AF65-F5344CB8AC3E}">
        <p14:creationId xmlns:p14="http://schemas.microsoft.com/office/powerpoint/2010/main" val="61979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 SIMPLE IMAGE FORMATION MODEL</a:t>
            </a:r>
            <a:r>
              <a:rPr lang="fr-FR" dirty="0" smtClean="0"/>
              <a:t> </a:t>
            </a:r>
            <a:endParaRPr lang="en-US" dirty="0"/>
          </a:p>
        </p:txBody>
      </p:sp>
      <p:sp>
        <p:nvSpPr>
          <p:cNvPr id="3" name="Content Placeholder 2"/>
          <p:cNvSpPr>
            <a:spLocks noGrp="1"/>
          </p:cNvSpPr>
          <p:nvPr>
            <p:ph idx="1"/>
          </p:nvPr>
        </p:nvSpPr>
        <p:spPr/>
        <p:txBody>
          <a:bodyPr>
            <a:normAutofit/>
          </a:bodyPr>
          <a:lstStyle/>
          <a:p>
            <a:r>
              <a:rPr lang="en-US" dirty="0"/>
              <a:t>we denote images by two-dimensional functions of </a:t>
            </a:r>
            <a:r>
              <a:rPr lang="en-US" dirty="0" smtClean="0"/>
              <a:t>the form </a:t>
            </a:r>
            <a:r>
              <a:rPr lang="en-US" i="1" dirty="0"/>
              <a:t>f </a:t>
            </a:r>
            <a:r>
              <a:rPr lang="en-US" dirty="0" smtClean="0"/>
              <a:t>(</a:t>
            </a:r>
            <a:r>
              <a:rPr lang="en-US" i="1" dirty="0" smtClean="0"/>
              <a:t>x, y </a:t>
            </a:r>
            <a:r>
              <a:rPr lang="en-US" dirty="0" smtClean="0"/>
              <a:t>). </a:t>
            </a:r>
            <a:r>
              <a:rPr lang="en-US" dirty="0"/>
              <a:t>The value of </a:t>
            </a:r>
            <a:r>
              <a:rPr lang="en-US" i="1" dirty="0"/>
              <a:t>f </a:t>
            </a:r>
            <a:r>
              <a:rPr lang="en-US" dirty="0"/>
              <a:t>at spatial coordinates </a:t>
            </a:r>
            <a:r>
              <a:rPr lang="en-US" dirty="0" smtClean="0"/>
              <a:t>(</a:t>
            </a:r>
            <a:r>
              <a:rPr lang="en-US" i="1" dirty="0" smtClean="0"/>
              <a:t>x, y </a:t>
            </a:r>
            <a:r>
              <a:rPr lang="en-US" dirty="0" smtClean="0"/>
              <a:t>) is </a:t>
            </a:r>
            <a:r>
              <a:rPr lang="en-US" dirty="0"/>
              <a:t>a scalar quantity </a:t>
            </a:r>
            <a:r>
              <a:rPr lang="en-US" dirty="0" smtClean="0"/>
              <a:t>whose physical </a:t>
            </a:r>
            <a:r>
              <a:rPr lang="en-US" dirty="0"/>
              <a:t>meaning is determined by the source of the image, and whose values </a:t>
            </a:r>
            <a:r>
              <a:rPr lang="en-US" dirty="0" smtClean="0"/>
              <a:t>are proportional </a:t>
            </a:r>
            <a:r>
              <a:rPr lang="en-US" dirty="0"/>
              <a:t>to energy radiated by a physical source (e.g., electromagnetic waves).</a:t>
            </a:r>
            <a:r>
              <a:rPr lang="en-US" dirty="0" smtClean="0"/>
              <a:t> </a:t>
            </a:r>
          </a:p>
          <a:p>
            <a:r>
              <a:rPr lang="en-US" dirty="0"/>
              <a:t>As a consequence, </a:t>
            </a:r>
            <a:r>
              <a:rPr lang="en-US" i="1" dirty="0"/>
              <a:t>f </a:t>
            </a:r>
            <a:r>
              <a:rPr lang="en-US" dirty="0" smtClean="0"/>
              <a:t>(</a:t>
            </a:r>
            <a:r>
              <a:rPr lang="en-US" i="1" dirty="0" smtClean="0"/>
              <a:t>x, y</a:t>
            </a:r>
            <a:r>
              <a:rPr lang="en-US" dirty="0" smtClean="0"/>
              <a:t> </a:t>
            </a:r>
            <a:r>
              <a:rPr lang="en-US" dirty="0"/>
              <a:t>) must be nonnegative† and finite; that is,</a:t>
            </a:r>
            <a:r>
              <a:rPr lang="en-US" dirty="0" smtClean="0"/>
              <a:t> </a:t>
            </a:r>
          </a:p>
          <a:p>
            <a:r>
              <a:rPr lang="en-US" dirty="0"/>
              <a:t>0 ≤ </a:t>
            </a:r>
            <a:r>
              <a:rPr lang="en-US" dirty="0" smtClean="0"/>
              <a:t> </a:t>
            </a:r>
            <a:r>
              <a:rPr lang="en-US" i="1" dirty="0"/>
              <a:t>f </a:t>
            </a:r>
            <a:r>
              <a:rPr lang="en-US" dirty="0" smtClean="0"/>
              <a:t>(</a:t>
            </a:r>
            <a:r>
              <a:rPr lang="en-US" i="1" dirty="0" smtClean="0"/>
              <a:t>x</a:t>
            </a:r>
            <a:r>
              <a:rPr lang="en-US" dirty="0" smtClean="0"/>
              <a:t> </a:t>
            </a:r>
            <a:r>
              <a:rPr lang="en-US" dirty="0"/>
              <a:t>, </a:t>
            </a:r>
            <a:r>
              <a:rPr lang="en-US" i="1" dirty="0" smtClean="0"/>
              <a:t>y</a:t>
            </a:r>
            <a:r>
              <a:rPr lang="en-US" dirty="0" smtClean="0"/>
              <a:t>) ≤ ∞ </a:t>
            </a:r>
            <a:br>
              <a:rPr lang="en-US" dirty="0" smtClean="0"/>
            </a:b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40813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 SIMPLE IMAGE FORMATION MODEL </a:t>
            </a:r>
            <a:endParaRPr lang="en-US" dirty="0"/>
          </a:p>
        </p:txBody>
      </p:sp>
      <p:sp>
        <p:nvSpPr>
          <p:cNvPr id="3" name="Content Placeholder 2"/>
          <p:cNvSpPr>
            <a:spLocks noGrp="1"/>
          </p:cNvSpPr>
          <p:nvPr>
            <p:ph idx="1"/>
          </p:nvPr>
        </p:nvSpPr>
        <p:spPr/>
        <p:txBody>
          <a:bodyPr>
            <a:normAutofit fontScale="62500" lnSpcReduction="20000"/>
          </a:bodyPr>
          <a:lstStyle/>
          <a:p>
            <a:r>
              <a:rPr lang="en-US" dirty="0"/>
              <a:t>Function </a:t>
            </a:r>
            <a:r>
              <a:rPr lang="en-US" i="1" dirty="0"/>
              <a:t>f </a:t>
            </a:r>
            <a:r>
              <a:rPr lang="en-US" dirty="0" smtClean="0"/>
              <a:t>(</a:t>
            </a:r>
            <a:r>
              <a:rPr lang="en-US" i="1" dirty="0" smtClean="0"/>
              <a:t>x, y </a:t>
            </a:r>
            <a:r>
              <a:rPr lang="en-US" dirty="0" smtClean="0"/>
              <a:t>) </a:t>
            </a:r>
            <a:r>
              <a:rPr lang="en-US" dirty="0"/>
              <a:t>is characterized by two components: (1) the amount of source illumination incident on the scene being viewed, and (2) the amount of </a:t>
            </a:r>
            <a:r>
              <a:rPr lang="en-US" dirty="0" smtClean="0"/>
              <a:t>illumination reflected </a:t>
            </a:r>
            <a:r>
              <a:rPr lang="en-US" dirty="0"/>
              <a:t>by the objects in the </a:t>
            </a:r>
            <a:r>
              <a:rPr lang="en-US" dirty="0" smtClean="0"/>
              <a:t>scene. Appropriately</a:t>
            </a:r>
            <a:r>
              <a:rPr lang="en-US" dirty="0"/>
              <a:t>, these are called the </a:t>
            </a:r>
            <a:r>
              <a:rPr lang="en-US" i="1" dirty="0" smtClean="0"/>
              <a:t>illumination </a:t>
            </a:r>
            <a:r>
              <a:rPr lang="en-US" dirty="0" smtClean="0"/>
              <a:t>and </a:t>
            </a:r>
            <a:r>
              <a:rPr lang="en-US" i="1" dirty="0"/>
              <a:t>reflectance </a:t>
            </a:r>
            <a:r>
              <a:rPr lang="en-US" dirty="0"/>
              <a:t>components, and are denoted by </a:t>
            </a:r>
            <a:r>
              <a:rPr lang="en-US" i="1" dirty="0" err="1"/>
              <a:t>i</a:t>
            </a:r>
            <a:r>
              <a:rPr lang="en-US" i="1" dirty="0"/>
              <a:t> </a:t>
            </a:r>
            <a:r>
              <a:rPr lang="en-US" dirty="0" smtClean="0"/>
              <a:t>(</a:t>
            </a:r>
            <a:r>
              <a:rPr lang="en-US" i="1" dirty="0" smtClean="0"/>
              <a:t>x, y</a:t>
            </a:r>
            <a:r>
              <a:rPr lang="en-US" dirty="0" smtClean="0"/>
              <a:t> </a:t>
            </a:r>
            <a:r>
              <a:rPr lang="en-US" dirty="0"/>
              <a:t>) and </a:t>
            </a:r>
            <a:r>
              <a:rPr lang="en-US" i="1" dirty="0"/>
              <a:t>r </a:t>
            </a:r>
            <a:r>
              <a:rPr lang="en-US" dirty="0" smtClean="0"/>
              <a:t>(</a:t>
            </a:r>
            <a:r>
              <a:rPr lang="en-US" i="1" dirty="0" smtClean="0"/>
              <a:t>x, y</a:t>
            </a:r>
            <a:r>
              <a:rPr lang="en-US" dirty="0" smtClean="0"/>
              <a:t> </a:t>
            </a:r>
            <a:r>
              <a:rPr lang="en-US" dirty="0"/>
              <a:t>), </a:t>
            </a:r>
            <a:r>
              <a:rPr lang="en-US" dirty="0" smtClean="0"/>
              <a:t>respectively. The two </a:t>
            </a:r>
            <a:r>
              <a:rPr lang="en-US" dirty="0"/>
              <a:t>functions combine as a product to form </a:t>
            </a:r>
            <a:r>
              <a:rPr lang="en-US" i="1" dirty="0"/>
              <a:t>f </a:t>
            </a:r>
            <a:r>
              <a:rPr lang="en-US" dirty="0" smtClean="0"/>
              <a:t>(</a:t>
            </a:r>
            <a:r>
              <a:rPr lang="en-US" i="1" dirty="0" smtClean="0"/>
              <a:t>x, y </a:t>
            </a:r>
            <a:r>
              <a:rPr lang="en-US" dirty="0" smtClean="0"/>
              <a:t>): </a:t>
            </a:r>
          </a:p>
          <a:p>
            <a:endParaRPr lang="en-US" dirty="0"/>
          </a:p>
          <a:p>
            <a:r>
              <a:rPr lang="en-US" dirty="0" smtClean="0"/>
              <a:t>0 </a:t>
            </a:r>
            <a:r>
              <a:rPr lang="en-US" dirty="0"/>
              <a:t>≤ </a:t>
            </a:r>
            <a:r>
              <a:rPr lang="en-US" dirty="0" smtClean="0"/>
              <a:t> </a:t>
            </a:r>
            <a:r>
              <a:rPr lang="en-US" i="1" dirty="0" err="1"/>
              <a:t>i</a:t>
            </a:r>
            <a:r>
              <a:rPr lang="en-US" i="1" dirty="0"/>
              <a:t> </a:t>
            </a:r>
            <a:r>
              <a:rPr lang="en-US" dirty="0" smtClean="0"/>
              <a:t>(</a:t>
            </a:r>
            <a:r>
              <a:rPr lang="en-US" i="1" dirty="0" smtClean="0"/>
              <a:t>x</a:t>
            </a:r>
            <a:r>
              <a:rPr lang="en-US" dirty="0" smtClean="0"/>
              <a:t>, </a:t>
            </a:r>
            <a:r>
              <a:rPr lang="en-US" i="1" dirty="0" smtClean="0"/>
              <a:t>y</a:t>
            </a:r>
            <a:r>
              <a:rPr lang="en-US" dirty="0" smtClean="0"/>
              <a:t>) ≤ ∞</a:t>
            </a:r>
          </a:p>
          <a:p>
            <a:r>
              <a:rPr lang="en-US" dirty="0" smtClean="0"/>
              <a:t> 0 ≤  </a:t>
            </a:r>
            <a:r>
              <a:rPr lang="en-US" i="1" dirty="0" smtClean="0"/>
              <a:t>r </a:t>
            </a:r>
            <a:r>
              <a:rPr lang="en-US" dirty="0" smtClean="0"/>
              <a:t>(</a:t>
            </a:r>
            <a:r>
              <a:rPr lang="en-US" i="1" dirty="0" smtClean="0"/>
              <a:t>x</a:t>
            </a:r>
            <a:r>
              <a:rPr lang="en-US" dirty="0" smtClean="0"/>
              <a:t>, </a:t>
            </a:r>
            <a:r>
              <a:rPr lang="en-US" i="1" dirty="0" smtClean="0"/>
              <a:t>y</a:t>
            </a:r>
            <a:r>
              <a:rPr lang="en-US" dirty="0" smtClean="0"/>
              <a:t>) ≤ 1</a:t>
            </a:r>
          </a:p>
          <a:p>
            <a:r>
              <a:rPr lang="en-US" dirty="0"/>
              <a:t>Thus, reflectance is bounded by 0 (total absorption) and 1 (total reflectance). The</a:t>
            </a:r>
            <a:br>
              <a:rPr lang="en-US" dirty="0"/>
            </a:br>
            <a:r>
              <a:rPr lang="en-US" dirty="0"/>
              <a:t>nature of </a:t>
            </a:r>
            <a:r>
              <a:rPr lang="en-US" i="1" dirty="0" err="1"/>
              <a:t>i</a:t>
            </a:r>
            <a:r>
              <a:rPr lang="en-US" i="1" dirty="0"/>
              <a:t> </a:t>
            </a:r>
            <a:r>
              <a:rPr lang="en-US" dirty="0" smtClean="0"/>
              <a:t>(</a:t>
            </a:r>
            <a:r>
              <a:rPr lang="en-US" i="1" dirty="0" smtClean="0"/>
              <a:t>x, y</a:t>
            </a:r>
            <a:r>
              <a:rPr lang="en-US" dirty="0" smtClean="0"/>
              <a:t> </a:t>
            </a:r>
            <a:r>
              <a:rPr lang="en-US" dirty="0"/>
              <a:t>) is determined by the illumination source, and </a:t>
            </a:r>
            <a:r>
              <a:rPr lang="en-US" i="1" dirty="0"/>
              <a:t>r </a:t>
            </a:r>
            <a:r>
              <a:rPr lang="en-US" dirty="0" smtClean="0"/>
              <a:t>(</a:t>
            </a:r>
            <a:r>
              <a:rPr lang="en-US" i="1" dirty="0" smtClean="0"/>
              <a:t>x, y</a:t>
            </a:r>
            <a:r>
              <a:rPr lang="en-US" dirty="0" smtClean="0"/>
              <a:t> </a:t>
            </a:r>
            <a:r>
              <a:rPr lang="en-US" dirty="0"/>
              <a:t>) is determined</a:t>
            </a:r>
            <a:br>
              <a:rPr lang="en-US" dirty="0"/>
            </a:br>
            <a:r>
              <a:rPr lang="en-US" dirty="0"/>
              <a:t>by the characteristics of the imaged objects. </a:t>
            </a:r>
            <a:endParaRPr lang="en-US" dirty="0" smtClean="0"/>
          </a:p>
          <a:p>
            <a:endParaRPr lang="en-US" dirty="0"/>
          </a:p>
          <a:p>
            <a:r>
              <a:rPr lang="en-US" b="1" dirty="0" smtClean="0"/>
              <a:t>The </a:t>
            </a:r>
            <a:r>
              <a:rPr lang="en-US" b="1" dirty="0"/>
              <a:t>objects which shine due the light of other objects</a:t>
            </a:r>
            <a:r>
              <a:rPr lang="en-US" dirty="0"/>
              <a:t> are called illuminated objects. Example: Earth's moon, receives light from the sun and reflects it.</a:t>
            </a:r>
          </a:p>
          <a:p>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3419475" y="3050857"/>
            <a:ext cx="2839085" cy="560144"/>
          </a:xfrm>
          <a:prstGeom prst="rect">
            <a:avLst/>
          </a:prstGeom>
        </p:spPr>
      </p:pic>
    </p:spTree>
    <p:extLst>
      <p:ext uri="{BB962C8B-B14F-4D97-AF65-F5344CB8AC3E}">
        <p14:creationId xmlns:p14="http://schemas.microsoft.com/office/powerpoint/2010/main" val="281813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 SIMPLE IMAGE FORMATION MODEL </a:t>
            </a:r>
            <a:endParaRPr lang="en-US" dirty="0"/>
          </a:p>
        </p:txBody>
      </p:sp>
      <p:sp>
        <p:nvSpPr>
          <p:cNvPr id="3" name="Content Placeholder 2"/>
          <p:cNvSpPr>
            <a:spLocks noGrp="1"/>
          </p:cNvSpPr>
          <p:nvPr>
            <p:ph idx="1"/>
          </p:nvPr>
        </p:nvSpPr>
        <p:spPr/>
        <p:txBody>
          <a:bodyPr>
            <a:normAutofit/>
          </a:bodyPr>
          <a:lstStyle/>
          <a:p>
            <a:r>
              <a:rPr lang="en-US" dirty="0"/>
              <a:t>The following numerical quantities illustrate some typical values of illumination and reflectance </a:t>
            </a:r>
            <a:r>
              <a:rPr lang="en-US" dirty="0" smtClean="0"/>
              <a:t>for visible </a:t>
            </a:r>
            <a:r>
              <a:rPr lang="en-US" dirty="0"/>
              <a:t>light. On a clear day, the sun may produce in excess of 90 </a:t>
            </a:r>
            <a:r>
              <a:rPr lang="en-US" dirty="0" smtClean="0"/>
              <a:t>000, lm/m^2 </a:t>
            </a:r>
            <a:r>
              <a:rPr lang="en-US" dirty="0"/>
              <a:t>of illumination on the surface of the earth. This value decreases to less than 10 </a:t>
            </a:r>
            <a:r>
              <a:rPr lang="en-US" dirty="0" smtClean="0"/>
              <a:t>000, lm/m^2 </a:t>
            </a:r>
            <a:r>
              <a:rPr lang="en-US" dirty="0"/>
              <a:t>on a cloudy day. On a clear evening, </a:t>
            </a:r>
            <a:r>
              <a:rPr lang="en-US" dirty="0" smtClean="0"/>
              <a:t>a full </a:t>
            </a:r>
            <a:r>
              <a:rPr lang="en-US" dirty="0"/>
              <a:t>moon yields about 0 </a:t>
            </a:r>
            <a:r>
              <a:rPr lang="en-US" dirty="0" smtClean="0"/>
              <a:t>.1 lm/m^2 </a:t>
            </a:r>
            <a:r>
              <a:rPr lang="en-US" dirty="0"/>
              <a:t>of illumination. The typical illumination level in a commercial </a:t>
            </a:r>
            <a:r>
              <a:rPr lang="en-US" dirty="0" smtClean="0"/>
              <a:t>office is </a:t>
            </a:r>
            <a:r>
              <a:rPr lang="en-US" dirty="0"/>
              <a:t>about 1 </a:t>
            </a:r>
            <a:r>
              <a:rPr lang="en-US" dirty="0" smtClean="0"/>
              <a:t>000, lm/m^2</a:t>
            </a:r>
            <a:r>
              <a:rPr lang="en-US" dirty="0"/>
              <a:t>. Similarly, the following are typical values of </a:t>
            </a:r>
            <a:r>
              <a:rPr lang="en-US" i="1" dirty="0"/>
              <a:t>r </a:t>
            </a:r>
            <a:r>
              <a:rPr lang="en-US" dirty="0" smtClean="0"/>
              <a:t>(</a:t>
            </a:r>
            <a:r>
              <a:rPr lang="en-US" i="1" dirty="0" smtClean="0"/>
              <a:t>x, y </a:t>
            </a:r>
            <a:r>
              <a:rPr lang="en-US" dirty="0" smtClean="0"/>
              <a:t>): </a:t>
            </a:r>
            <a:r>
              <a:rPr lang="en-US" dirty="0"/>
              <a:t>0.01 for black velvet, 0.65 for</a:t>
            </a:r>
            <a:br>
              <a:rPr lang="en-US" dirty="0"/>
            </a:br>
            <a:r>
              <a:rPr lang="en-US" dirty="0"/>
              <a:t>stainless steel, 0.80 for flat-white wall paint, 0.90 for silver-plated metal, and 0.93 for snow.</a:t>
            </a:r>
            <a:r>
              <a:rPr lang="en-US" dirty="0" smtClean="0"/>
              <a:t> </a:t>
            </a:r>
            <a:br>
              <a:rPr lang="en-US" dirty="0" smtClean="0"/>
            </a:br>
            <a:endParaRPr lang="en-US" dirty="0"/>
          </a:p>
        </p:txBody>
      </p:sp>
    </p:spTree>
    <p:extLst>
      <p:ext uri="{BB962C8B-B14F-4D97-AF65-F5344CB8AC3E}">
        <p14:creationId xmlns:p14="http://schemas.microsoft.com/office/powerpoint/2010/main" val="352714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 SIMPLE IMAGE FORMATION MODEL </a:t>
            </a:r>
            <a:endParaRPr lang="en-US" dirty="0"/>
          </a:p>
        </p:txBody>
      </p:sp>
      <p:sp>
        <p:nvSpPr>
          <p:cNvPr id="3" name="Content Placeholder 2"/>
          <p:cNvSpPr>
            <a:spLocks noGrp="1"/>
          </p:cNvSpPr>
          <p:nvPr>
            <p:ph idx="1"/>
          </p:nvPr>
        </p:nvSpPr>
        <p:spPr/>
        <p:txBody>
          <a:bodyPr/>
          <a:lstStyle/>
          <a:p>
            <a:r>
              <a:rPr lang="en-US" dirty="0"/>
              <a:t>Let the intensity (gray level) of a monochrome image at any coordinates </a:t>
            </a:r>
            <a:r>
              <a:rPr lang="en-US" dirty="0" smtClean="0"/>
              <a:t>(</a:t>
            </a:r>
            <a:r>
              <a:rPr lang="en-US" i="1" dirty="0" smtClean="0"/>
              <a:t>x, y</a:t>
            </a:r>
            <a:r>
              <a:rPr lang="en-US" dirty="0" smtClean="0"/>
              <a:t> )</a:t>
            </a:r>
            <a:r>
              <a:rPr lang="en-US" i="1" dirty="0" smtClean="0"/>
              <a:t> </a:t>
            </a:r>
            <a:r>
              <a:rPr lang="en-US" dirty="0" smtClean="0"/>
              <a:t>be </a:t>
            </a:r>
            <a:r>
              <a:rPr lang="en-US" dirty="0"/>
              <a:t>denoted by</a:t>
            </a:r>
            <a:r>
              <a:rPr lang="en-US" dirty="0" smtClean="0"/>
              <a:t>  </a:t>
            </a:r>
          </a:p>
          <a:p>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6006465" y="2213927"/>
            <a:ext cx="1613535" cy="497099"/>
          </a:xfrm>
          <a:prstGeom prst="rect">
            <a:avLst/>
          </a:prstGeom>
        </p:spPr>
      </p:pic>
      <p:pic>
        <p:nvPicPr>
          <p:cNvPr id="11" name="Picture 10"/>
          <p:cNvPicPr>
            <a:picLocks noChangeAspect="1"/>
          </p:cNvPicPr>
          <p:nvPr/>
        </p:nvPicPr>
        <p:blipFill>
          <a:blip r:embed="rId3"/>
          <a:stretch>
            <a:fillRect/>
          </a:stretch>
        </p:blipFill>
        <p:spPr>
          <a:xfrm>
            <a:off x="1248727" y="2711026"/>
            <a:ext cx="9877425" cy="1504950"/>
          </a:xfrm>
          <a:prstGeom prst="rect">
            <a:avLst/>
          </a:prstGeom>
        </p:spPr>
      </p:pic>
    </p:spTree>
    <p:extLst>
      <p:ext uri="{BB962C8B-B14F-4D97-AF65-F5344CB8AC3E}">
        <p14:creationId xmlns:p14="http://schemas.microsoft.com/office/powerpoint/2010/main" val="171357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 SIMPLE IMAGE FORMATION MODEL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8253" y="1825625"/>
            <a:ext cx="10055493" cy="3651567"/>
          </a:xfrm>
          <a:prstGeom prst="rect">
            <a:avLst/>
          </a:prstGeom>
        </p:spPr>
      </p:pic>
    </p:spTree>
    <p:extLst>
      <p:ext uri="{BB962C8B-B14F-4D97-AF65-F5344CB8AC3E}">
        <p14:creationId xmlns:p14="http://schemas.microsoft.com/office/powerpoint/2010/main" val="4195551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1977</Words>
  <Application>Microsoft Office PowerPoint</Application>
  <PresentationFormat>Widescreen</PresentationFormat>
  <Paragraphs>135</Paragraphs>
  <Slides>40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Digital Image Processing</vt:lpstr>
      <vt:lpstr>PowerPoint Presentation</vt:lpstr>
      <vt:lpstr>PowerPoint Presentation</vt:lpstr>
      <vt:lpstr>PowerPoint Presentation</vt:lpstr>
      <vt:lpstr>A SIMPLE IMAGE FORMATION MODEL </vt:lpstr>
      <vt:lpstr>A SIMPLE IMAGE FORMATION MODEL </vt:lpstr>
      <vt:lpstr>A SIMPLE IMAGE FORMATION MODEL </vt:lpstr>
      <vt:lpstr>A SIMPLE IMAGE FORMATION MODEL </vt:lpstr>
      <vt:lpstr>A SIMPLE IMAGE FORMATION MODEL </vt:lpstr>
      <vt:lpstr>SAMPLING AND QUANTIZATION </vt:lpstr>
      <vt:lpstr>PowerPoint Presentation</vt:lpstr>
      <vt:lpstr>Sampling and quantization</vt:lpstr>
      <vt:lpstr>Sampling and quantization</vt:lpstr>
      <vt:lpstr>SAMPLING AND QUANTIZATION </vt:lpstr>
      <vt:lpstr>SAMPLING AND QUANTIZATION </vt:lpstr>
      <vt:lpstr>SAMPLING AND QUANTIZATION </vt:lpstr>
      <vt:lpstr>SAMPLING AND QUANTIZATION </vt:lpstr>
      <vt:lpstr>Digital image Representation – Revised </vt:lpstr>
      <vt:lpstr>Digital Images</vt:lpstr>
      <vt:lpstr>REPRESENTING DIGITAL IMAGES </vt:lpstr>
      <vt:lpstr>REPRESENTING DIGITAL IMAGES </vt:lpstr>
      <vt:lpstr>REPRESENTING DIGITAL IMAGES </vt:lpstr>
      <vt:lpstr>Spatial Resolution</vt:lpstr>
      <vt:lpstr>Spatial Resolution Vs Image Quality</vt:lpstr>
      <vt:lpstr>Spatial Resolution Vs Image Quality - continued</vt:lpstr>
      <vt:lpstr>Effect of grey level resolution </vt:lpstr>
      <vt:lpstr>Effect of grey level resolution </vt:lpstr>
      <vt:lpstr>Sometimes, the range of values spanned by the grayscale is referred to as the dynamic range, a term used in different ways in different fields. Here, we define the dynamic range of an imaging system to be the ratio of the maximum measurable intensity to the minimum detectable intensity level in the system. As a rule, the upper limit is determined by saturation and the lower limit by noise, although noise can be present also in lighter intensities.  </vt:lpstr>
      <vt:lpstr>REPRESENTING DIGITAL IMAGES </vt:lpstr>
      <vt:lpstr>PowerPoint Presentation</vt:lpstr>
      <vt:lpstr>PowerPoint Presentation</vt:lpstr>
      <vt:lpstr>SPATIAL AND INTENSITY RESOLUTION </vt:lpstr>
      <vt:lpstr>SPATIAL AND INTENSITY RESOLUTION </vt:lpstr>
      <vt:lpstr>SPATIAL AND INTENSITY RESOLUTION </vt:lpstr>
      <vt:lpstr>SOME BASIC RELATIONSHIPS BETWEEN PIXELS </vt:lpstr>
      <vt:lpstr>ADJACENCY, CONNECTIVITY, REGIONS, AND BOUNDARIES </vt:lpstr>
      <vt:lpstr>Connectivity</vt:lpstr>
      <vt:lpstr>Connectivity</vt:lpstr>
      <vt:lpstr>Question</vt:lpstr>
      <vt:lpstr>solution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Mubashir</dc:creator>
  <cp:lastModifiedBy>Mubashir</cp:lastModifiedBy>
  <cp:revision>101</cp:revision>
  <dcterms:created xsi:type="dcterms:W3CDTF">2023-03-08T16:10:53Z</dcterms:created>
  <dcterms:modified xsi:type="dcterms:W3CDTF">2023-03-14T07:47:57Z</dcterms:modified>
</cp:coreProperties>
</file>